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5" r:id="rId3"/>
    <p:sldId id="266" r:id="rId4"/>
    <p:sldId id="267" r:id="rId5"/>
    <p:sldId id="262" r:id="rId6"/>
    <p:sldId id="264" r:id="rId7"/>
    <p:sldId id="268" r:id="rId8"/>
    <p:sldId id="269" r:id="rId9"/>
  </p:sldIdLst>
  <p:sldSz cx="9144000" cy="6858000" type="screen4x3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9C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0FF6E-A011-4B41-A519-0DE82BB3D7E9}" type="datetimeFigureOut">
              <a:rPr lang="lv-LV" smtClean="0"/>
              <a:t>15.03.2017.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E511B-EBEA-4221-AB37-A578DA0F77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8113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7EA8E-7459-4C2B-BCC1-6BD596C87992}" type="datetimeFigureOut">
              <a:rPr lang="lv-LV" smtClean="0"/>
              <a:t>15.03.2017.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3845-FFBF-488F-ADF4-130FAA6E71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4920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ttēls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0"/>
            <a:ext cx="3429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66775" y="3679599"/>
            <a:ext cx="7772400" cy="666751"/>
          </a:xfrm>
        </p:spPr>
        <p:txBody>
          <a:bodyPr anchor="b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Prezentācijas nosaukums</a:t>
            </a:r>
            <a:endParaRPr lang="en-US" dirty="0"/>
          </a:p>
        </p:txBody>
      </p:sp>
      <p:pic>
        <p:nvPicPr>
          <p:cNvPr id="11" name="Attēls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0350"/>
            <a:ext cx="914400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492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Prezentācijas nosaukums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888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Prezentācijas nosaukums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0469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ttēls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" y="0"/>
            <a:ext cx="2057400" cy="205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8376" y="365126"/>
            <a:ext cx="6276974" cy="1325563"/>
          </a:xfrm>
        </p:spPr>
        <p:txBody>
          <a:bodyPr>
            <a:normAutofit/>
          </a:bodyPr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90749"/>
            <a:ext cx="7886700" cy="3986213"/>
          </a:xfrm>
        </p:spPr>
        <p:txBody>
          <a:bodyPr/>
          <a:lstStyle>
            <a:lvl1pPr marL="2286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Prezentācijas nosaukums</a:t>
            </a:r>
            <a:endParaRPr lang="lv-LV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D4F62229-0717-4CF3-89A4-960B952B0EF2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38598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ttēls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" y="0"/>
            <a:ext cx="2057400" cy="205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1250" y="477838"/>
            <a:ext cx="6134100" cy="1101724"/>
          </a:xfrm>
        </p:spPr>
        <p:txBody>
          <a:bodyPr>
            <a:normAutofit/>
          </a:bodyPr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81199"/>
            <a:ext cx="3886200" cy="4195763"/>
          </a:xfrm>
        </p:spPr>
        <p:txBody>
          <a:bodyPr/>
          <a:lstStyle>
            <a:lvl1pPr marL="2286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81199"/>
            <a:ext cx="3886200" cy="4195764"/>
          </a:xfrm>
        </p:spPr>
        <p:txBody>
          <a:bodyPr/>
          <a:lstStyle>
            <a:lvl1pPr marL="2286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Prezentācijas nosaukums</a:t>
            </a:r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D4F62229-0717-4CF3-89A4-960B952B0EF2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75541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ttēls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" y="0"/>
            <a:ext cx="2057400" cy="205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100" y="439738"/>
            <a:ext cx="6276974" cy="1177923"/>
          </a:xfrm>
        </p:spPr>
        <p:txBody>
          <a:bodyPr anchor="ctr">
            <a:normAutofit/>
          </a:bodyPr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7" y="2332039"/>
            <a:ext cx="8129587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dirty="0" smtClean="0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Prezentācijas nosaukums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93426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ttēls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" y="0"/>
            <a:ext cx="2057400" cy="205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3651" y="365126"/>
            <a:ext cx="5982890" cy="977899"/>
          </a:xfrm>
        </p:spPr>
        <p:txBody>
          <a:bodyPr>
            <a:normAutofit/>
          </a:bodyPr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 smtClean="0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 marL="2286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 smtClean="0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 marL="2286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Prezentācijas nosaukums</a:t>
            </a:r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D4F62229-0717-4CF3-89A4-960B952B0EF2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61980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39750"/>
            <a:ext cx="5829300" cy="977899"/>
          </a:xfrm>
        </p:spPr>
        <p:txBody>
          <a:bodyPr>
            <a:normAutofit/>
          </a:bodyPr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Prezentācijas nosaukums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D4F62229-0717-4CF3-89A4-960B952B0EF2}" type="slidenum">
              <a:rPr lang="lv-LV" smtClean="0"/>
              <a:pPr/>
              <a:t>‹#›</a:t>
            </a:fld>
            <a:endParaRPr lang="lv-LV" dirty="0"/>
          </a:p>
        </p:txBody>
      </p:sp>
      <p:pic>
        <p:nvPicPr>
          <p:cNvPr id="6" name="Attēls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" y="0"/>
            <a:ext cx="20574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720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 smtClean="0"/>
              <a:t>Prezentācijas nosaukums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D4F62229-0717-4CF3-89A4-960B952B0EF2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41228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Prezentācijas nosaukums</a:t>
            </a: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376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 smtClean="0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Prezentācijas nosaukums</a:t>
            </a: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6475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 smtClean="0"/>
              <a:t>Prezentācijas nosaukums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62229-0717-4CF3-89A4-960B952B0E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444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718495" y="3534547"/>
            <a:ext cx="7772400" cy="666751"/>
          </a:xfrm>
        </p:spPr>
        <p:txBody>
          <a:bodyPr>
            <a:noAutofit/>
          </a:bodyPr>
          <a:lstStyle/>
          <a:p>
            <a:r>
              <a:rPr lang="lv-LV" sz="2400" b="0" dirty="0" smtClean="0"/>
              <a:t>Amatpersonu </a:t>
            </a:r>
            <a:r>
              <a:rPr lang="lv-LV" sz="2400" b="0" dirty="0"/>
              <a:t>ar speciālajām dienesta pakāpēm </a:t>
            </a:r>
            <a:r>
              <a:rPr lang="lv-LV" sz="2400" b="0" dirty="0" smtClean="0"/>
              <a:t>jaunās darba </a:t>
            </a:r>
            <a:r>
              <a:rPr lang="lv-LV" sz="2400" b="0" dirty="0"/>
              <a:t>samaksas sistēmas ieviešana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2700" y="6085188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26.01.2017.</a:t>
            </a:r>
          </a:p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Rīgā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427847" y="398077"/>
            <a:ext cx="6276974" cy="1325563"/>
          </a:xfrm>
        </p:spPr>
        <p:txBody>
          <a:bodyPr/>
          <a:lstStyle/>
          <a:p>
            <a:r>
              <a:rPr lang="lv-LV" dirty="0" smtClean="0"/>
              <a:t>Jaunās darba samaksas sistēmas mērķi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 smtClean="0"/>
              <a:t>Pilnveidot darba samaksas sistēmu un paaugstināt atalgojumu, tādējādi nodrošinot motivāciju uzsākt un turpināt dienestu Iekšlietu ministrijas sistēmas iestādēs un Ieslodzījuma vietu pārvaldē</a:t>
            </a:r>
          </a:p>
          <a:p>
            <a:r>
              <a:rPr lang="lv-LV" sz="2000" dirty="0" smtClean="0"/>
              <a:t>Motivēt paaugstināt kvalifikāciju un virzīties pa karjeras kāpnēm, nosakot līdzvērtīgu samaksu par vienādas sarežģītības dienesta pienākumu izpildi</a:t>
            </a:r>
          </a:p>
          <a:p>
            <a:r>
              <a:rPr lang="lv-LV" sz="2000" dirty="0" smtClean="0"/>
              <a:t>Samazināt personāla mainību</a:t>
            </a:r>
            <a:endParaRPr lang="lv-LV" sz="2000" dirty="0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pPr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230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Jaunās darba samaksas sistēmas pamatprincipi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94552" y="2235351"/>
            <a:ext cx="7886700" cy="4303562"/>
          </a:xfrm>
        </p:spPr>
        <p:txBody>
          <a:bodyPr>
            <a:normAutofit/>
          </a:bodyPr>
          <a:lstStyle/>
          <a:p>
            <a:r>
              <a:rPr lang="lv-LV" sz="2000" dirty="0" smtClean="0"/>
              <a:t>Izveidots amatpersonu amatu katalogs, </a:t>
            </a:r>
            <a:r>
              <a:rPr lang="lv-LV" sz="2000" dirty="0"/>
              <a:t>sakārtojot </a:t>
            </a:r>
            <a:r>
              <a:rPr lang="lv-LV" sz="2000" dirty="0" smtClean="0"/>
              <a:t>amatus saimēs un līmeņos (MK 13.12.2016. noteikumi Nr. 810)</a:t>
            </a:r>
          </a:p>
          <a:p>
            <a:r>
              <a:rPr lang="lv-LV" sz="2000" dirty="0" smtClean="0"/>
              <a:t>Amatu saimes un līmeņi sagrupēti mēnešalgu grupās (MK 13.12.2016. noteikumi Nr. 806)</a:t>
            </a:r>
          </a:p>
          <a:p>
            <a:r>
              <a:rPr lang="lv-LV" sz="2000" dirty="0" smtClean="0"/>
              <a:t>Noteikti iestādes kritēriji, kas diferencē amatpersonu mēnešalgas apmēru</a:t>
            </a: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pPr/>
              <a:t>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7256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Normatīvie akti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36888" y="2104553"/>
            <a:ext cx="7806896" cy="3986213"/>
          </a:xfrm>
        </p:spPr>
        <p:txBody>
          <a:bodyPr>
            <a:normAutofit fontScale="85000" lnSpcReduction="20000"/>
          </a:bodyPr>
          <a:lstStyle/>
          <a:p>
            <a:r>
              <a:rPr lang="lv-LV" sz="2000" dirty="0"/>
              <a:t>Valsts un pašvaldību institūciju amatpersonu un darbinieku atlīdzības likums</a:t>
            </a:r>
          </a:p>
          <a:p>
            <a:r>
              <a:rPr lang="lv-LV" altLang="lv-LV" sz="2000" dirty="0" smtClean="0"/>
              <a:t>MK </a:t>
            </a:r>
            <a:r>
              <a:rPr lang="lv-LV" altLang="lv-LV" sz="2000" dirty="0"/>
              <a:t>13.12.2016. noteikumi Nr. 806 «Noteikumi par </a:t>
            </a:r>
            <a:r>
              <a:rPr lang="lv-LV" altLang="lv-LV" sz="2000" dirty="0" smtClean="0"/>
              <a:t>Iekšlietu ministrijas </a:t>
            </a:r>
            <a:r>
              <a:rPr lang="lv-LV" altLang="lv-LV" sz="2000" dirty="0"/>
              <a:t>sistēmas iestāžu un </a:t>
            </a:r>
            <a:r>
              <a:rPr lang="lv-LV" altLang="lv-LV" sz="2000" dirty="0" smtClean="0"/>
              <a:t>Ieslodzījuma vietu pārvaldes </a:t>
            </a:r>
            <a:r>
              <a:rPr lang="lv-LV" altLang="lv-LV" sz="2000" dirty="0"/>
              <a:t>amatpersonu ar speciālajām dienesta pakāpēm mēnešalgu un speciālo piemaksu noteikšanas kārtību un apmēru»</a:t>
            </a:r>
          </a:p>
          <a:p>
            <a:pPr>
              <a:spcAft>
                <a:spcPts val="1200"/>
              </a:spcAft>
            </a:pPr>
            <a:r>
              <a:rPr lang="lv-LV" altLang="lv-LV" sz="2000" dirty="0"/>
              <a:t>MK 13.12.2016. noteikumi Nr. 810 «Noteikumi par </a:t>
            </a:r>
            <a:r>
              <a:rPr lang="lv-LV" altLang="lv-LV" sz="2000" dirty="0" smtClean="0"/>
              <a:t>Iekšlietu ministrijas </a:t>
            </a:r>
            <a:r>
              <a:rPr lang="lv-LV" altLang="lv-LV" sz="2000" dirty="0"/>
              <a:t>sistēmas iestāžu un </a:t>
            </a:r>
            <a:r>
              <a:rPr lang="lv-LV" altLang="lv-LV" sz="2000" dirty="0" smtClean="0"/>
              <a:t>Ieslodzījuma vietu pārvaldes </a:t>
            </a:r>
            <a:r>
              <a:rPr lang="lv-LV" altLang="lv-LV" sz="2000" dirty="0"/>
              <a:t>amatpersonu ar speciālajām dienesta pakāpēm amatu klasifikāciju»</a:t>
            </a:r>
          </a:p>
          <a:p>
            <a:pPr>
              <a:spcAft>
                <a:spcPts val="1200"/>
              </a:spcAft>
            </a:pPr>
            <a:r>
              <a:rPr lang="lv-LV" altLang="lv-LV" sz="2000" dirty="0"/>
              <a:t>MK 20.12.2016. noteikumi Nr</a:t>
            </a:r>
            <a:r>
              <a:rPr lang="lv-LV" altLang="lv-LV" sz="2000" dirty="0" smtClean="0"/>
              <a:t>. 845 «Iekšlietu ministrijas </a:t>
            </a:r>
            <a:r>
              <a:rPr lang="lv-LV" altLang="lv-LV" sz="2000" dirty="0"/>
              <a:t>sistēmas iestāžu un </a:t>
            </a:r>
            <a:r>
              <a:rPr lang="lv-LV" altLang="lv-LV" sz="2000" dirty="0" smtClean="0"/>
              <a:t>Ieslodzījuma vietu pārvaldes </a:t>
            </a:r>
            <a:r>
              <a:rPr lang="lv-LV" altLang="lv-LV" sz="2000" dirty="0"/>
              <a:t>amatpersonu ar speciālajām dienesta pakāpēm darbības un tās rezultātu novērtēšanas kārtība»</a:t>
            </a:r>
          </a:p>
          <a:p>
            <a:pPr>
              <a:spcAft>
                <a:spcPts val="1200"/>
              </a:spcAft>
            </a:pPr>
            <a:r>
              <a:rPr lang="lv-LV" altLang="lv-LV" sz="2000" dirty="0" smtClean="0"/>
              <a:t>IDB 20.01.2017. iekšējie noteikumi Nr. 1-3/1 «Mēnešalgas apmēra noteikšanas kārtība Iekšējās drošības biroja amatpersonām ar speciālajām dienesta pakāpēm»</a:t>
            </a:r>
            <a:endParaRPr lang="lv-LV" altLang="lv-LV" sz="2000" dirty="0"/>
          </a:p>
          <a:p>
            <a:endParaRPr lang="lv-LV" dirty="0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pPr/>
              <a:t>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4571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381250" y="395459"/>
            <a:ext cx="6134100" cy="1101724"/>
          </a:xfrm>
        </p:spPr>
        <p:txBody>
          <a:bodyPr/>
          <a:lstStyle/>
          <a:p>
            <a:r>
              <a:rPr lang="lv-LV" dirty="0" smtClean="0"/>
              <a:t>Iekšējās drošības biroja noteikto kritēriju piemērošana mēnešalgai</a:t>
            </a:r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pPr/>
              <a:t>5</a:t>
            </a:fld>
            <a:endParaRPr lang="lv-LV" dirty="0"/>
          </a:p>
        </p:txBody>
      </p:sp>
      <p:sp>
        <p:nvSpPr>
          <p:cNvPr id="7" name="Skujiņu bultiņa 6"/>
          <p:cNvSpPr/>
          <p:nvPr/>
        </p:nvSpPr>
        <p:spPr>
          <a:xfrm>
            <a:off x="1847333" y="2607539"/>
            <a:ext cx="1752085" cy="906164"/>
          </a:xfrm>
          <a:prstGeom prst="chevron">
            <a:avLst/>
          </a:prstGeom>
          <a:solidFill>
            <a:srgbClr val="E99C11">
              <a:alpha val="50000"/>
            </a:srgb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8" name="Skujiņu bultiņa 7"/>
          <p:cNvSpPr/>
          <p:nvPr/>
        </p:nvSpPr>
        <p:spPr>
          <a:xfrm>
            <a:off x="3599418" y="2607539"/>
            <a:ext cx="1752085" cy="906164"/>
          </a:xfrm>
          <a:prstGeom prst="chevron">
            <a:avLst/>
          </a:prstGeom>
          <a:solidFill>
            <a:srgbClr val="E99C11">
              <a:alpha val="62000"/>
            </a:srgb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9" name="Skujiņu bultiņa 8"/>
          <p:cNvSpPr/>
          <p:nvPr/>
        </p:nvSpPr>
        <p:spPr>
          <a:xfrm>
            <a:off x="5386516" y="2632253"/>
            <a:ext cx="1752085" cy="906164"/>
          </a:xfrm>
          <a:prstGeom prst="chevron">
            <a:avLst/>
          </a:prstGeom>
          <a:solidFill>
            <a:srgbClr val="E99C11">
              <a:alpha val="84000"/>
            </a:srgb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cxnSp>
        <p:nvCxnSpPr>
          <p:cNvPr id="12" name="Taisns savienotājs 11"/>
          <p:cNvCxnSpPr/>
          <p:nvPr/>
        </p:nvCxnSpPr>
        <p:spPr>
          <a:xfrm>
            <a:off x="1860461" y="2520165"/>
            <a:ext cx="4764047" cy="35143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847333" y="2186272"/>
            <a:ext cx="4610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Minimālajai algai var tikt piemēroti šādi kritēriji:</a:t>
            </a: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8" name="Taisns bultveida savienotājs 17"/>
          <p:cNvCxnSpPr/>
          <p:nvPr/>
        </p:nvCxnSpPr>
        <p:spPr>
          <a:xfrm>
            <a:off x="7477899" y="2586680"/>
            <a:ext cx="0" cy="2813152"/>
          </a:xfrm>
          <a:prstGeom prst="straightConnector1">
            <a:avLst/>
          </a:prstGeom>
          <a:ln w="34925">
            <a:headEnd type="oval"/>
            <a:tailEnd type="stealt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858773" y="5531635"/>
            <a:ext cx="1238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Mēnešalgas grupas maksimums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65776" y="2922121"/>
            <a:ext cx="1238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Līdz +35%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17861" y="2955012"/>
            <a:ext cx="1238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Līdz +8%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27479" y="2942657"/>
            <a:ext cx="1238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+5%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48153" y="3603003"/>
            <a:ext cx="16558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 amatpersonas profesionālo pieredzi, zināšanu, prasmju, iemaņu un kompetenču novērtējumu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00238" y="3731739"/>
            <a:ext cx="1655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 izdienu:</a:t>
            </a:r>
          </a:p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0-5 gadi – 3%</a:t>
            </a:r>
          </a:p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5-10 gadi – 5%</a:t>
            </a:r>
          </a:p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&gt;10 gadiem – 8%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52323" y="3645506"/>
            <a:ext cx="16994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 izglītība pārsniedz amatam nepieciešamo minimālo izglītības līmeni vai iegūtas vairākas izglītības dažādās amatam atbilstošās tematiskajās jomās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iecstūris 2"/>
          <p:cNvSpPr/>
          <p:nvPr/>
        </p:nvSpPr>
        <p:spPr>
          <a:xfrm>
            <a:off x="693265" y="2607539"/>
            <a:ext cx="1302029" cy="906164"/>
          </a:xfrm>
          <a:prstGeom prst="homePlate">
            <a:avLst/>
          </a:prstGeom>
          <a:solidFill>
            <a:srgbClr val="E99C11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TextBox 29"/>
          <p:cNvSpPr txBox="1"/>
          <p:nvPr/>
        </p:nvSpPr>
        <p:spPr>
          <a:xfrm>
            <a:off x="658697" y="2757990"/>
            <a:ext cx="1141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Mēnešalgas grupas minimums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0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381250" y="395459"/>
            <a:ext cx="6134100" cy="1101724"/>
          </a:xfrm>
        </p:spPr>
        <p:txBody>
          <a:bodyPr/>
          <a:lstStyle/>
          <a:p>
            <a:r>
              <a:rPr lang="lv-LV" dirty="0" smtClean="0"/>
              <a:t>Koeficienta piemērošana mēnešalgai</a:t>
            </a:r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pPr/>
              <a:t>6</a:t>
            </a:fld>
            <a:endParaRPr lang="lv-LV" dirty="0"/>
          </a:p>
        </p:txBody>
      </p:sp>
      <p:cxnSp>
        <p:nvCxnSpPr>
          <p:cNvPr id="18" name="Taisns bultveida savienotājs 17"/>
          <p:cNvCxnSpPr/>
          <p:nvPr/>
        </p:nvCxnSpPr>
        <p:spPr>
          <a:xfrm>
            <a:off x="6103723" y="3409859"/>
            <a:ext cx="0" cy="2101255"/>
          </a:xfrm>
          <a:prstGeom prst="straightConnector1">
            <a:avLst/>
          </a:prstGeom>
          <a:ln w="34925">
            <a:solidFill>
              <a:srgbClr val="E99C11"/>
            </a:solidFill>
            <a:prstDash val="sysDash"/>
            <a:headEnd type="oval"/>
            <a:tailEnd type="stealt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84597" y="5689232"/>
            <a:ext cx="1238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Mēnešalgas grupas maksimums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iecstūris 2"/>
          <p:cNvSpPr/>
          <p:nvPr/>
        </p:nvSpPr>
        <p:spPr>
          <a:xfrm>
            <a:off x="1825965" y="3715438"/>
            <a:ext cx="2201161" cy="929130"/>
          </a:xfrm>
          <a:prstGeom prst="homePlate">
            <a:avLst/>
          </a:prstGeom>
          <a:solidFill>
            <a:srgbClr val="E9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TextBox 29"/>
          <p:cNvSpPr txBox="1"/>
          <p:nvPr/>
        </p:nvSpPr>
        <p:spPr>
          <a:xfrm>
            <a:off x="2099618" y="3943052"/>
            <a:ext cx="1141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Aprēķinātā mēnešalga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38940" y="3968317"/>
            <a:ext cx="1141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Koeficients līdz 1,5</a:t>
            </a:r>
            <a:endParaRPr lang="lv-LV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Piecstūris 20"/>
          <p:cNvSpPr/>
          <p:nvPr/>
        </p:nvSpPr>
        <p:spPr>
          <a:xfrm>
            <a:off x="1825964" y="3618474"/>
            <a:ext cx="3429776" cy="1171816"/>
          </a:xfrm>
          <a:prstGeom prst="homePlate">
            <a:avLst/>
          </a:prstGeom>
          <a:solidFill>
            <a:schemeClr val="bg2">
              <a:lumMod val="9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6" name="Satura vietturis 2"/>
          <p:cNvSpPr>
            <a:spLocks noGrp="1"/>
          </p:cNvSpPr>
          <p:nvPr>
            <p:ph sz="half" idx="1"/>
          </p:nvPr>
        </p:nvSpPr>
        <p:spPr>
          <a:xfrm>
            <a:off x="610142" y="1933339"/>
            <a:ext cx="7693280" cy="1412790"/>
          </a:xfrm>
        </p:spPr>
        <p:txBody>
          <a:bodyPr>
            <a:normAutofit/>
          </a:bodyPr>
          <a:lstStyle/>
          <a:p>
            <a:r>
              <a:rPr lang="lv-LV" sz="1800" dirty="0" smtClean="0"/>
              <a:t>Lai piesaistītu amatpersonas ar atbilstošu profesionālās sagatavotības līmeni, nodrošinātu izmeklēšanas neatkarību un objektivitāti, kā arī novērstu iekšējās drošības riskus, aprēķinātajai mēnešalgai piemērojams ar Iekšlietu ministriju saskaņots koeficients līdz 1,5</a:t>
            </a:r>
            <a:endParaRPr lang="lv-LV" sz="1800" dirty="0"/>
          </a:p>
        </p:txBody>
      </p:sp>
      <p:sp>
        <p:nvSpPr>
          <p:cNvPr id="11" name="Skujiņu bultiņa 10"/>
          <p:cNvSpPr/>
          <p:nvPr/>
        </p:nvSpPr>
        <p:spPr>
          <a:xfrm>
            <a:off x="4835096" y="3618474"/>
            <a:ext cx="1622854" cy="1161352"/>
          </a:xfrm>
          <a:prstGeom prst="chevron">
            <a:avLst/>
          </a:prstGeom>
          <a:solidFill>
            <a:schemeClr val="bg2">
              <a:lumMod val="90000"/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31" name="Skujiņu bultiņa 30"/>
          <p:cNvSpPr/>
          <p:nvPr/>
        </p:nvSpPr>
        <p:spPr>
          <a:xfrm>
            <a:off x="6063710" y="3618474"/>
            <a:ext cx="1622854" cy="1161352"/>
          </a:xfrm>
          <a:prstGeom prst="chevron">
            <a:avLst/>
          </a:prstGeom>
          <a:solidFill>
            <a:schemeClr val="bg2">
              <a:lumMod val="90000"/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9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Koeficienta un kritēriju piemērošana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3464274" y="2504303"/>
            <a:ext cx="4961326" cy="3632886"/>
          </a:xfrm>
        </p:spPr>
        <p:txBody>
          <a:bodyPr>
            <a:normAutofit/>
          </a:bodyPr>
          <a:lstStyle/>
          <a:p>
            <a:r>
              <a:rPr lang="lv-LV" sz="2000" dirty="0" smtClean="0"/>
              <a:t>Piemērojot koeficientu, ņem vērā amatpersonas amata pienākumu izpildes kvalitāti, paaugstinātu intensitāti, sarežģītības pakāpi un amatpersonas izrādīto iniciatīvu, kas pārsniedz amata aprakstā noteiktās prasības</a:t>
            </a:r>
          </a:p>
          <a:p>
            <a:r>
              <a:rPr lang="lv-LV" sz="2000" dirty="0" smtClean="0"/>
              <a:t>Priekšlikumus par kritēriju un koeficienta piemērošanu izskata vismaz reizi ceturksnī</a:t>
            </a:r>
            <a:endParaRPr lang="lv-LV" sz="2000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pPr/>
              <a:t>7</a:t>
            </a:fld>
            <a:endParaRPr lang="lv-LV" dirty="0"/>
          </a:p>
        </p:txBody>
      </p:sp>
      <p:grpSp>
        <p:nvGrpSpPr>
          <p:cNvPr id="14" name="Grupa 13"/>
          <p:cNvGrpSpPr/>
          <p:nvPr/>
        </p:nvGrpSpPr>
        <p:grpSpPr>
          <a:xfrm>
            <a:off x="420130" y="2744873"/>
            <a:ext cx="2512540" cy="2074262"/>
            <a:chOff x="2191265" y="4885038"/>
            <a:chExt cx="2641514" cy="2125362"/>
          </a:xfrm>
          <a:blipFill dpi="0" rotWithShape="1">
            <a:blip r:embed="rId2">
              <a:alphaModFix amt="8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reflection blurRad="6350" stA="50000" endA="300" endPos="38500" dist="50800" dir="5400000" sy="-100000" algn="bl" rotWithShape="0"/>
          </a:effectLst>
        </p:grpSpPr>
        <p:sp>
          <p:nvSpPr>
            <p:cNvPr id="7" name="Taisnstūris ar noapaļotiem stūriem 6"/>
            <p:cNvSpPr/>
            <p:nvPr/>
          </p:nvSpPr>
          <p:spPr>
            <a:xfrm>
              <a:off x="2191265" y="4885038"/>
              <a:ext cx="1993557" cy="708454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" name="Taisnstūris ar noapaļotiem stūriem 7"/>
            <p:cNvSpPr/>
            <p:nvPr/>
          </p:nvSpPr>
          <p:spPr>
            <a:xfrm>
              <a:off x="4184822" y="4885038"/>
              <a:ext cx="647957" cy="708454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" name="Taisnstūris ar noapaļotiem stūriem 8"/>
            <p:cNvSpPr/>
            <p:nvPr/>
          </p:nvSpPr>
          <p:spPr>
            <a:xfrm>
              <a:off x="3731741" y="5593492"/>
              <a:ext cx="1101038" cy="708454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" name="Taisnstūris ar noapaļotiem stūriem 9"/>
            <p:cNvSpPr/>
            <p:nvPr/>
          </p:nvSpPr>
          <p:spPr>
            <a:xfrm>
              <a:off x="2191265" y="5593492"/>
              <a:ext cx="1540476" cy="708454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1" name="Taisnstūris ar noapaļotiem stūriem 10"/>
            <p:cNvSpPr/>
            <p:nvPr/>
          </p:nvSpPr>
          <p:spPr>
            <a:xfrm>
              <a:off x="2191265" y="6301946"/>
              <a:ext cx="1066802" cy="708454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2" name="Taisnstūris ar noapaļotiem stūriem 11"/>
            <p:cNvSpPr/>
            <p:nvPr/>
          </p:nvSpPr>
          <p:spPr>
            <a:xfrm>
              <a:off x="3258067" y="6301346"/>
              <a:ext cx="1066801" cy="708454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3" name="Taisnstūris ar noapaļotiem stūriem 12"/>
            <p:cNvSpPr/>
            <p:nvPr/>
          </p:nvSpPr>
          <p:spPr>
            <a:xfrm>
              <a:off x="4324868" y="6301346"/>
              <a:ext cx="507911" cy="708454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335764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Papildu atlīdzība, piemaksas, prēmijas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8649" y="1981200"/>
            <a:ext cx="7337339" cy="3884142"/>
          </a:xfrm>
        </p:spPr>
        <p:txBody>
          <a:bodyPr>
            <a:normAutofit fontScale="77500" lnSpcReduction="20000"/>
          </a:bodyPr>
          <a:lstStyle/>
          <a:p>
            <a:r>
              <a:rPr lang="lv-LV" dirty="0" smtClean="0"/>
              <a:t>Piemaksa par speciālo dienesta pakāpi</a:t>
            </a:r>
          </a:p>
          <a:p>
            <a:r>
              <a:rPr lang="lv-LV" dirty="0" smtClean="0"/>
              <a:t>Vispārējās piemaksas – piem., par nakts darbu, papildu darbu, aizvietošanu, vakanta amata pienākumu pildīšanu, personisko ieguldījumu un darba kvalitāti</a:t>
            </a:r>
          </a:p>
          <a:p>
            <a:r>
              <a:rPr lang="lv-LV" dirty="0" smtClean="0"/>
              <a:t>Speciālās piemaksas – </a:t>
            </a:r>
            <a:r>
              <a:rPr lang="lv-LV" dirty="0"/>
              <a:t>piem., par </a:t>
            </a:r>
            <a:r>
              <a:rPr lang="lv-LV" dirty="0" smtClean="0"/>
              <a:t>nosacījumiem</a:t>
            </a:r>
            <a:r>
              <a:rPr lang="lv-LV" dirty="0"/>
              <a:t>, kas saistīti ar amata (dienesta specifiku</a:t>
            </a:r>
            <a:r>
              <a:rPr lang="lv-LV" dirty="0" smtClean="0"/>
              <a:t>) </a:t>
            </a:r>
            <a:r>
              <a:rPr lang="lv-LV" dirty="0"/>
              <a:t>amatpersonām, kuras pilda ar informācijas tehnoloģiju un sakaru jomu saistītus dienesta pienākumus, tai skaitā kibernoziegumu apkarošanas jomā</a:t>
            </a:r>
            <a:endParaRPr lang="lv-LV" dirty="0" smtClean="0"/>
          </a:p>
          <a:p>
            <a:r>
              <a:rPr lang="lv-LV" dirty="0" smtClean="0"/>
              <a:t>Atvaļinājuma pabalsts</a:t>
            </a:r>
          </a:p>
          <a:p>
            <a:r>
              <a:rPr lang="lv-LV" dirty="0" smtClean="0"/>
              <a:t>Veselības apdrošināšana</a:t>
            </a:r>
          </a:p>
          <a:p>
            <a:r>
              <a:rPr lang="lv-LV" dirty="0" smtClean="0"/>
              <a:t>Kompensācija par optisko redzes korekcijas līdzekļu iegādi</a:t>
            </a:r>
          </a:p>
          <a:p>
            <a:r>
              <a:rPr lang="lv-LV" dirty="0" smtClean="0"/>
              <a:t>Prēmija, naudas balva</a:t>
            </a:r>
          </a:p>
          <a:p>
            <a:r>
              <a:rPr lang="lv-LV" dirty="0" smtClean="0"/>
              <a:t>u.c.</a:t>
            </a:r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2229-0717-4CF3-89A4-960B952B0EF2}" type="slidenum">
              <a:rPr lang="lv-LV" smtClean="0"/>
              <a:pPr/>
              <a:t>8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8685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dizains">
  <a:themeElements>
    <a:clrScheme name="Office dizain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dizain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2122</TotalTime>
  <Words>489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Wingdings</vt:lpstr>
      <vt:lpstr>Office dizains</vt:lpstr>
      <vt:lpstr>Amatpersonu ar speciālajām dienesta pakāpēm jaunās darba samaksas sistēmas ieviešana</vt:lpstr>
      <vt:lpstr>Jaunās darba samaksas sistēmas mērķi</vt:lpstr>
      <vt:lpstr>Jaunās darba samaksas sistēmas pamatprincipi</vt:lpstr>
      <vt:lpstr>Normatīvie akti</vt:lpstr>
      <vt:lpstr>Iekšējās drošības biroja noteikto kritēriju piemērošana mēnešalgai</vt:lpstr>
      <vt:lpstr>Koeficienta piemērošana mēnešalgai</vt:lpstr>
      <vt:lpstr>Koeficienta un kritēriju piemērošana</vt:lpstr>
      <vt:lpstr>Papildu atlīdzība, piemaksas, prēmijas</vt:lpstr>
    </vt:vector>
  </TitlesOfParts>
  <Company>Valsts policija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Diāna Petersa</dc:creator>
  <cp:lastModifiedBy>Prakse</cp:lastModifiedBy>
  <cp:revision>62</cp:revision>
  <cp:lastPrinted>2017-01-25T08:17:27Z</cp:lastPrinted>
  <dcterms:created xsi:type="dcterms:W3CDTF">2016-02-05T08:05:19Z</dcterms:created>
  <dcterms:modified xsi:type="dcterms:W3CDTF">2017-03-15T13:00:30Z</dcterms:modified>
</cp:coreProperties>
</file>