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1" r:id="rId2"/>
    <p:sldId id="434" r:id="rId3"/>
    <p:sldId id="439" r:id="rId4"/>
    <p:sldId id="443" r:id="rId5"/>
    <p:sldId id="442" r:id="rId6"/>
    <p:sldId id="441" r:id="rId7"/>
    <p:sldId id="451" r:id="rId8"/>
    <p:sldId id="456" r:id="rId9"/>
    <p:sldId id="454" r:id="rId10"/>
    <p:sldId id="453" r:id="rId11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FFC000"/>
    <a:srgbClr val="2BEB21"/>
    <a:srgbClr val="E686B6"/>
    <a:srgbClr val="FFE181"/>
    <a:srgbClr val="8DD5EF"/>
    <a:srgbClr val="C6D9F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0" autoAdjust="0"/>
    <p:restoredTop sz="76389" autoAdjust="0"/>
  </p:normalViewPr>
  <p:slideViewPr>
    <p:cSldViewPr>
      <p:cViewPr varScale="1">
        <p:scale>
          <a:sx n="89" d="100"/>
          <a:sy n="89" d="100"/>
        </p:scale>
        <p:origin x="228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7" cy="4967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010" y="0"/>
            <a:ext cx="2945076" cy="4967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3A0A40-3610-4271-B392-EBEC2BA3BB1F}" type="datetimeFigureOut">
              <a:rPr lang="lv-LV"/>
              <a:pPr>
                <a:defRPr/>
              </a:pPr>
              <a:t>15.03.2017.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245" y="4714955"/>
            <a:ext cx="5437186" cy="446738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323"/>
            <a:ext cx="2945077" cy="4967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010" y="9428323"/>
            <a:ext cx="2945076" cy="49672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C60C6F9-964D-45CB-AAAA-05D07294B20F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515095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1CFD350-61F6-41F4-8F96-EF75EEA6DE35}" type="slidenum">
              <a:rPr lang="lv-LV" altLang="lv-LV" sz="1200"/>
              <a:pPr/>
              <a:t>2</a:t>
            </a:fld>
            <a:endParaRPr lang="lv-LV" altLang="lv-LV" sz="1200"/>
          </a:p>
        </p:txBody>
      </p:sp>
    </p:spTree>
    <p:extLst>
      <p:ext uri="{BB962C8B-B14F-4D97-AF65-F5344CB8AC3E}">
        <p14:creationId xmlns:p14="http://schemas.microsoft.com/office/powerpoint/2010/main" val="539607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1CFD350-61F6-41F4-8F96-EF75EEA6DE35}" type="slidenum">
              <a:rPr lang="lv-LV" altLang="lv-LV" sz="1200"/>
              <a:pPr/>
              <a:t>3</a:t>
            </a:fld>
            <a:endParaRPr lang="lv-LV" altLang="lv-LV" sz="1200"/>
          </a:p>
        </p:txBody>
      </p:sp>
    </p:spTree>
    <p:extLst>
      <p:ext uri="{BB962C8B-B14F-4D97-AF65-F5344CB8AC3E}">
        <p14:creationId xmlns:p14="http://schemas.microsoft.com/office/powerpoint/2010/main" val="46865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1CFD350-61F6-41F4-8F96-EF75EEA6DE35}" type="slidenum">
              <a:rPr lang="lv-LV" altLang="lv-LV" sz="1200"/>
              <a:pPr/>
              <a:t>4</a:t>
            </a:fld>
            <a:endParaRPr lang="lv-LV" altLang="lv-LV" sz="1200"/>
          </a:p>
        </p:txBody>
      </p:sp>
    </p:spTree>
    <p:extLst>
      <p:ext uri="{BB962C8B-B14F-4D97-AF65-F5344CB8AC3E}">
        <p14:creationId xmlns:p14="http://schemas.microsoft.com/office/powerpoint/2010/main" val="183069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1CFD350-61F6-41F4-8F96-EF75EEA6DE35}" type="slidenum">
              <a:rPr lang="lv-LV" altLang="lv-LV" sz="1200"/>
              <a:pPr/>
              <a:t>5</a:t>
            </a:fld>
            <a:endParaRPr lang="lv-LV" altLang="lv-LV" sz="1200"/>
          </a:p>
        </p:txBody>
      </p:sp>
    </p:spTree>
    <p:extLst>
      <p:ext uri="{BB962C8B-B14F-4D97-AF65-F5344CB8AC3E}">
        <p14:creationId xmlns:p14="http://schemas.microsoft.com/office/powerpoint/2010/main" val="3053689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1CFD350-61F6-41F4-8F96-EF75EEA6DE35}" type="slidenum">
              <a:rPr lang="lv-LV" altLang="lv-LV" sz="1200"/>
              <a:pPr/>
              <a:t>6</a:t>
            </a:fld>
            <a:endParaRPr lang="lv-LV" altLang="lv-LV" sz="1200"/>
          </a:p>
        </p:txBody>
      </p:sp>
    </p:spTree>
    <p:extLst>
      <p:ext uri="{BB962C8B-B14F-4D97-AF65-F5344CB8AC3E}">
        <p14:creationId xmlns:p14="http://schemas.microsoft.com/office/powerpoint/2010/main" val="41362698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822 – 732 – 78 / 12mēn * 7mēn = 45 </a:t>
            </a:r>
            <a:r>
              <a:rPr lang="lv-LV" dirty="0" err="1" smtClean="0"/>
              <a:t>euro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B5C495-F0F8-4D5A-A585-2B5B7B6780E2}" type="slidenum">
              <a:rPr lang="lv-LV" smtClean="0"/>
              <a:pPr>
                <a:defRPr/>
              </a:pPr>
              <a:t>7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687405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12.Algu</a:t>
            </a:r>
            <a:r>
              <a:rPr lang="lv-LV" baseline="0" dirty="0" smtClean="0"/>
              <a:t> grupas robežas ir 1205-1736 </a:t>
            </a:r>
            <a:r>
              <a:rPr lang="lv-LV" baseline="0" dirty="0" err="1" smtClean="0"/>
              <a:t>euro</a:t>
            </a:r>
            <a:r>
              <a:rPr lang="lv-LV" baseline="0" dirty="0" smtClean="0"/>
              <a:t>; </a:t>
            </a:r>
          </a:p>
          <a:p>
            <a:r>
              <a:rPr lang="lv-LV" dirty="0" smtClean="0"/>
              <a:t>1225 – 974</a:t>
            </a:r>
            <a:r>
              <a:rPr lang="lv-LV" baseline="0" dirty="0" smtClean="0"/>
              <a:t> – 92 / 12mēn * 6mēn = 205 </a:t>
            </a:r>
            <a:r>
              <a:rPr lang="lv-LV" baseline="0" dirty="0" err="1" smtClean="0"/>
              <a:t>euro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B5C495-F0F8-4D5A-A585-2B5B7B6780E2}" type="slidenum">
              <a:rPr lang="lv-LV" smtClean="0"/>
              <a:pPr>
                <a:defRPr/>
              </a:pPr>
              <a:t>8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886890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60C6F9-964D-45CB-AAAA-05D07294B20F}" type="slidenum">
              <a:rPr lang="lv-LV" altLang="lv-LV" smtClean="0"/>
              <a:pPr>
                <a:defRPr/>
              </a:pPr>
              <a:t>9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956219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3"/>
            <a:ext cx="7772400" cy="147002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9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9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7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4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1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88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58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59D8B-D889-458F-B632-9DAF1F7BF629}" type="datetime1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FFAD5-D1F7-41BE-887C-B4A05621F29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25882-D6B3-4BAB-95A8-31AE3A64052F}" type="datetime1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7DA63-E473-4BA3-B5AD-E762894F95C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7"/>
            <a:ext cx="2057400" cy="58515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7"/>
            <a:ext cx="6019800" cy="58515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7634C-BC18-4086-8B4F-251C08BDE1BC}" type="datetime1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3D5BB-B118-486E-AB50-7ED17A1E413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D1732-11A1-4130-BA84-EA8CF14F8390}" type="datetime1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3589D-96BD-4B56-95CA-FAD36BBDAFA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0" y="4406905"/>
            <a:ext cx="77724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0" y="2906727"/>
            <a:ext cx="7772400" cy="1500188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19A90-5F07-4ACC-837A-EADBC5346579}" type="datetime1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98549-1C00-4DB0-8C00-459FD0F8704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7BE0D-3DD1-4354-A943-099F7BB17B28}" type="datetime1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BD284-83FE-40A6-BC9A-8BE60F3E99F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5" y="1535116"/>
            <a:ext cx="404019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5" y="2174880"/>
            <a:ext cx="404019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6"/>
            <a:ext cx="404178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80"/>
            <a:ext cx="404178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E4CA8-6C90-4795-AC3C-EC78C670BD62}" type="datetime1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26F53-5776-4BF1-8627-EA5C62556CA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D1478-2750-4B54-8D49-367558526C34}" type="datetime1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E51B0-ED3B-4B59-9502-C567C2550B3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31177-651C-4FF6-B7AA-6D999C350756}" type="datetime1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0647D-3CA8-4382-A332-79DAD89E41A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5" y="273053"/>
            <a:ext cx="3008310" cy="116205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5" y="273068"/>
            <a:ext cx="5111750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5" y="1435110"/>
            <a:ext cx="300831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526EC-16DC-49C6-B205-E178EF851A5F}" type="datetime1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CF771-D805-45EB-B1A8-23897E36543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90" y="4800605"/>
            <a:ext cx="5486400" cy="56673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90" y="612773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300"/>
            </a:lvl1pPr>
            <a:lvl2pPr marL="469788" indent="0">
              <a:buNone/>
              <a:defRPr sz="2900"/>
            </a:lvl2pPr>
            <a:lvl3pPr marL="939575" indent="0">
              <a:buNone/>
              <a:defRPr sz="2500"/>
            </a:lvl3pPr>
            <a:lvl4pPr marL="1409365" indent="0">
              <a:buNone/>
              <a:defRPr sz="1900"/>
            </a:lvl4pPr>
            <a:lvl5pPr marL="1879152" indent="0">
              <a:buNone/>
              <a:defRPr sz="1900"/>
            </a:lvl5pPr>
            <a:lvl6pPr marL="2348940" indent="0">
              <a:buNone/>
              <a:defRPr sz="1900"/>
            </a:lvl6pPr>
            <a:lvl7pPr marL="2818729" indent="0">
              <a:buNone/>
              <a:defRPr sz="1900"/>
            </a:lvl7pPr>
            <a:lvl8pPr marL="3288515" indent="0">
              <a:buNone/>
              <a:defRPr sz="1900"/>
            </a:lvl8pPr>
            <a:lvl9pPr marL="3758305" indent="0">
              <a:buNone/>
              <a:defRPr sz="19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90" y="5367353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F38CD-F8B1-43B1-80AF-4A610F13940A}" type="datetime1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10C6B-6B3D-4746-8807-7DA4E15D358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741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4F7DB68-3224-41D0-A731-8A944257D5C0}" type="datetime1">
              <a:rPr lang="en-US"/>
              <a:pPr>
                <a:defRPr/>
              </a:pPr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C59F956-EAFA-4C6D-A5B1-A2D9631007C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anose="020F0502020204030204" pitchFamily="34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anose="020F0502020204030204" pitchFamily="34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anose="020F0502020204030204" pitchFamily="34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6705600" y="6166490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DE827D80-BEAC-4903-ACB6-A0B415EA2508}" type="slidenum">
              <a:rPr lang="en-US" altLang="lv-LV"/>
              <a:pPr/>
              <a:t>1</a:t>
            </a:fld>
            <a:endParaRPr lang="en-US" altLang="lv-LV" dirty="0"/>
          </a:p>
        </p:txBody>
      </p:sp>
      <p:pic>
        <p:nvPicPr>
          <p:cNvPr id="9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50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777875" y="3048000"/>
            <a:ext cx="76200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lv-LV" sz="3600" b="1" dirty="0">
                <a:latin typeface="Arial" charset="0"/>
                <a:cs typeface="Arial" charset="0"/>
              </a:rPr>
              <a:t>Jaunās darba samaksas sistēmas ieviešana </a:t>
            </a:r>
          </a:p>
          <a:p>
            <a:pPr algn="ctr" eaLnBrk="1" hangingPunct="1"/>
            <a:r>
              <a:rPr lang="lv-LV" sz="3600" b="1" dirty="0">
                <a:latin typeface="Arial" charset="0"/>
                <a:cs typeface="Arial" charset="0"/>
              </a:rPr>
              <a:t>Valsts robežsardzē</a:t>
            </a:r>
          </a:p>
          <a:p>
            <a:pPr algn="ctr" eaLnBrk="1" hangingPunct="1"/>
            <a:r>
              <a:rPr lang="lv-LV" sz="3600" b="1" dirty="0">
                <a:latin typeface="Arial" charset="0"/>
                <a:cs typeface="Arial" charset="0"/>
              </a:rPr>
              <a:t/>
            </a:r>
            <a:br>
              <a:rPr lang="lv-LV" sz="3600" b="1" dirty="0">
                <a:latin typeface="Arial" charset="0"/>
                <a:cs typeface="Arial" charset="0"/>
              </a:rPr>
            </a:br>
            <a:endParaRPr lang="lv-LV" sz="3600" b="1" dirty="0">
              <a:latin typeface="Arial" charset="0"/>
              <a:cs typeface="Arial" charset="0"/>
            </a:endParaRPr>
          </a:p>
          <a:p>
            <a:pPr algn="ctr" eaLnBrk="1" hangingPunct="1"/>
            <a:r>
              <a:rPr lang="lv-LV" sz="2400" b="1" dirty="0">
                <a:latin typeface="Arial" charset="0"/>
                <a:cs typeface="Arial" charset="0"/>
              </a:rPr>
              <a:t>2017.gada 26.janvārī</a:t>
            </a:r>
          </a:p>
        </p:txBody>
      </p:sp>
      <p:pic>
        <p:nvPicPr>
          <p:cNvPr id="10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30647D-3CA8-4382-A332-79DAD89E41A9}" type="slidenum">
              <a:rPr lang="en-US" altLang="lv-LV" smtClean="0"/>
              <a:pPr>
                <a:defRPr/>
              </a:pPr>
              <a:t>10</a:t>
            </a:fld>
            <a:endParaRPr lang="en-US" altLang="lv-LV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457200" y="3124200"/>
            <a:ext cx="8229600" cy="863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189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377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566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754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912791"/>
            <a:r>
              <a:rPr lang="lv-LV" altLang="lv-LV" sz="3600" b="1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PALDIES PAR UZMANĪBU!</a:t>
            </a:r>
            <a:endParaRPr lang="lv-LV" altLang="lv-LV" sz="3600" b="1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393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31" name="Group 405"/>
          <p:cNvGrpSpPr>
            <a:grpSpLocks/>
          </p:cNvGrpSpPr>
          <p:nvPr/>
        </p:nvGrpSpPr>
        <p:grpSpPr bwMode="auto">
          <a:xfrm>
            <a:off x="1158875" y="2541588"/>
            <a:ext cx="2632075" cy="2462212"/>
            <a:chOff x="309" y="1162"/>
            <a:chExt cx="1830" cy="1769"/>
          </a:xfrm>
        </p:grpSpPr>
        <p:sp>
          <p:nvSpPr>
            <p:cNvPr id="331" name="Line 406"/>
            <p:cNvSpPr>
              <a:spLocks noChangeShapeType="1"/>
            </p:cNvSpPr>
            <p:nvPr/>
          </p:nvSpPr>
          <p:spPr bwMode="auto">
            <a:xfrm flipV="1">
              <a:off x="1073" y="2256"/>
              <a:ext cx="4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2" name="Line 407"/>
            <p:cNvSpPr>
              <a:spLocks noChangeShapeType="1"/>
            </p:cNvSpPr>
            <p:nvPr/>
          </p:nvSpPr>
          <p:spPr bwMode="auto">
            <a:xfrm flipV="1">
              <a:off x="1084" y="2233"/>
              <a:ext cx="1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3" name="Line 408"/>
            <p:cNvSpPr>
              <a:spLocks noChangeShapeType="1"/>
            </p:cNvSpPr>
            <p:nvPr/>
          </p:nvSpPr>
          <p:spPr bwMode="auto">
            <a:xfrm flipV="1">
              <a:off x="1095" y="2214"/>
              <a:ext cx="7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4" name="Line 409"/>
            <p:cNvSpPr>
              <a:spLocks noChangeShapeType="1"/>
            </p:cNvSpPr>
            <p:nvPr/>
          </p:nvSpPr>
          <p:spPr bwMode="auto">
            <a:xfrm flipV="1">
              <a:off x="1109" y="2190"/>
              <a:ext cx="3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5" name="Line 410"/>
            <p:cNvSpPr>
              <a:spLocks noChangeShapeType="1"/>
            </p:cNvSpPr>
            <p:nvPr/>
          </p:nvSpPr>
          <p:spPr bwMode="auto">
            <a:xfrm flipV="1">
              <a:off x="1117" y="2168"/>
              <a:ext cx="1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6" name="Line 411"/>
            <p:cNvSpPr>
              <a:spLocks noChangeShapeType="1"/>
            </p:cNvSpPr>
            <p:nvPr/>
          </p:nvSpPr>
          <p:spPr bwMode="auto">
            <a:xfrm flipV="1">
              <a:off x="1130" y="2146"/>
              <a:ext cx="8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7" name="Line 412"/>
            <p:cNvSpPr>
              <a:spLocks noChangeShapeType="1"/>
            </p:cNvSpPr>
            <p:nvPr/>
          </p:nvSpPr>
          <p:spPr bwMode="auto">
            <a:xfrm flipV="1">
              <a:off x="1143" y="2141"/>
              <a:ext cx="17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8" name="Line 413"/>
            <p:cNvSpPr>
              <a:spLocks noChangeShapeType="1"/>
            </p:cNvSpPr>
            <p:nvPr/>
          </p:nvSpPr>
          <p:spPr bwMode="auto">
            <a:xfrm flipV="1">
              <a:off x="1169" y="2141"/>
              <a:ext cx="18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9" name="Line 414"/>
            <p:cNvSpPr>
              <a:spLocks noChangeShapeType="1"/>
            </p:cNvSpPr>
            <p:nvPr/>
          </p:nvSpPr>
          <p:spPr bwMode="auto">
            <a:xfrm flipV="1">
              <a:off x="1196" y="2136"/>
              <a:ext cx="1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0" name="Line 415"/>
            <p:cNvSpPr>
              <a:spLocks noChangeShapeType="1"/>
            </p:cNvSpPr>
            <p:nvPr/>
          </p:nvSpPr>
          <p:spPr bwMode="auto">
            <a:xfrm flipV="1">
              <a:off x="1220" y="2131"/>
              <a:ext cx="20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1" name="Freeform 416"/>
            <p:cNvSpPr>
              <a:spLocks/>
            </p:cNvSpPr>
            <p:nvPr/>
          </p:nvSpPr>
          <p:spPr bwMode="auto">
            <a:xfrm>
              <a:off x="1244" y="2123"/>
              <a:ext cx="14" cy="8"/>
            </a:xfrm>
            <a:custGeom>
              <a:avLst/>
              <a:gdLst>
                <a:gd name="T0" fmla="*/ 0 w 13"/>
                <a:gd name="T1" fmla="*/ 3 h 7"/>
                <a:gd name="T2" fmla="*/ 11 w 13"/>
                <a:gd name="T3" fmla="*/ 3 h 7"/>
                <a:gd name="T4" fmla="*/ 13 w 13"/>
                <a:gd name="T5" fmla="*/ 0 h 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" h="7">
                  <a:moveTo>
                    <a:pt x="0" y="7"/>
                  </a:moveTo>
                  <a:lnTo>
                    <a:pt x="11" y="5"/>
                  </a:lnTo>
                  <a:lnTo>
                    <a:pt x="13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2" name="Line 417"/>
            <p:cNvSpPr>
              <a:spLocks noChangeShapeType="1"/>
            </p:cNvSpPr>
            <p:nvPr/>
          </p:nvSpPr>
          <p:spPr bwMode="auto">
            <a:xfrm flipV="1">
              <a:off x="1259" y="2103"/>
              <a:ext cx="6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3" name="Line 418"/>
            <p:cNvSpPr>
              <a:spLocks noChangeShapeType="1"/>
            </p:cNvSpPr>
            <p:nvPr/>
          </p:nvSpPr>
          <p:spPr bwMode="auto">
            <a:xfrm flipV="1">
              <a:off x="1269" y="2076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4" name="Line 419"/>
            <p:cNvSpPr>
              <a:spLocks noChangeShapeType="1"/>
            </p:cNvSpPr>
            <p:nvPr/>
          </p:nvSpPr>
          <p:spPr bwMode="auto">
            <a:xfrm flipV="1">
              <a:off x="1273" y="2052"/>
              <a:ext cx="4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5" name="Line 420"/>
            <p:cNvSpPr>
              <a:spLocks noChangeShapeType="1"/>
            </p:cNvSpPr>
            <p:nvPr/>
          </p:nvSpPr>
          <p:spPr bwMode="auto">
            <a:xfrm flipV="1">
              <a:off x="1282" y="2028"/>
              <a:ext cx="0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6" name="Line 421"/>
            <p:cNvSpPr>
              <a:spLocks noChangeShapeType="1"/>
            </p:cNvSpPr>
            <p:nvPr/>
          </p:nvSpPr>
          <p:spPr bwMode="auto">
            <a:xfrm flipV="1">
              <a:off x="1287" y="2004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7" name="Freeform 422"/>
            <p:cNvSpPr>
              <a:spLocks/>
            </p:cNvSpPr>
            <p:nvPr/>
          </p:nvSpPr>
          <p:spPr bwMode="auto">
            <a:xfrm>
              <a:off x="1292" y="1981"/>
              <a:ext cx="1" cy="17"/>
            </a:xfrm>
            <a:custGeom>
              <a:avLst/>
              <a:gdLst>
                <a:gd name="T0" fmla="*/ 0 w 6"/>
                <a:gd name="T1" fmla="*/ 37 h 15"/>
                <a:gd name="T2" fmla="*/ 1 w 6"/>
                <a:gd name="T3" fmla="*/ 0 h 15"/>
                <a:gd name="T4" fmla="*/ 1 w 6"/>
                <a:gd name="T5" fmla="*/ 0 h 1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" h="15">
                  <a:moveTo>
                    <a:pt x="0" y="15"/>
                  </a:moveTo>
                  <a:lnTo>
                    <a:pt x="6" y="0"/>
                  </a:lnTo>
                  <a:lnTo>
                    <a:pt x="4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8" name="Line 423"/>
            <p:cNvSpPr>
              <a:spLocks noChangeShapeType="1"/>
            </p:cNvSpPr>
            <p:nvPr/>
          </p:nvSpPr>
          <p:spPr bwMode="auto">
            <a:xfrm flipH="1" flipV="1">
              <a:off x="1273" y="1979"/>
              <a:ext cx="25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9" name="Line 424"/>
            <p:cNvSpPr>
              <a:spLocks noChangeShapeType="1"/>
            </p:cNvSpPr>
            <p:nvPr/>
          </p:nvSpPr>
          <p:spPr bwMode="auto">
            <a:xfrm flipH="1" flipV="1">
              <a:off x="1246" y="1977"/>
              <a:ext cx="15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0" name="Line 425"/>
            <p:cNvSpPr>
              <a:spLocks noChangeShapeType="1"/>
            </p:cNvSpPr>
            <p:nvPr/>
          </p:nvSpPr>
          <p:spPr bwMode="auto">
            <a:xfrm flipH="1" flipV="1">
              <a:off x="1226" y="1973"/>
              <a:ext cx="24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1" name="Line 426"/>
            <p:cNvSpPr>
              <a:spLocks noChangeShapeType="1"/>
            </p:cNvSpPr>
            <p:nvPr/>
          </p:nvSpPr>
          <p:spPr bwMode="auto">
            <a:xfrm flipH="1" flipV="1">
              <a:off x="1198" y="1970"/>
              <a:ext cx="21" cy="2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2" name="Line 427"/>
            <p:cNvSpPr>
              <a:spLocks noChangeShapeType="1"/>
            </p:cNvSpPr>
            <p:nvPr/>
          </p:nvSpPr>
          <p:spPr bwMode="auto">
            <a:xfrm flipH="1" flipV="1">
              <a:off x="1171" y="1970"/>
              <a:ext cx="17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3" name="Line 428"/>
            <p:cNvSpPr>
              <a:spLocks noChangeShapeType="1"/>
            </p:cNvSpPr>
            <p:nvPr/>
          </p:nvSpPr>
          <p:spPr bwMode="auto">
            <a:xfrm flipH="1" flipV="1">
              <a:off x="1153" y="1955"/>
              <a:ext cx="22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4" name="Line 429"/>
            <p:cNvSpPr>
              <a:spLocks noChangeShapeType="1"/>
            </p:cNvSpPr>
            <p:nvPr/>
          </p:nvSpPr>
          <p:spPr bwMode="auto">
            <a:xfrm flipH="1" flipV="1">
              <a:off x="1133" y="1936"/>
              <a:ext cx="19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5" name="Line 430"/>
            <p:cNvSpPr>
              <a:spLocks noChangeShapeType="1"/>
            </p:cNvSpPr>
            <p:nvPr/>
          </p:nvSpPr>
          <p:spPr bwMode="auto">
            <a:xfrm flipH="1" flipV="1">
              <a:off x="1117" y="1918"/>
              <a:ext cx="1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6" name="Line 431"/>
            <p:cNvSpPr>
              <a:spLocks noChangeShapeType="1"/>
            </p:cNvSpPr>
            <p:nvPr/>
          </p:nvSpPr>
          <p:spPr bwMode="auto">
            <a:xfrm flipH="1" flipV="1">
              <a:off x="1099" y="1899"/>
              <a:ext cx="1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7" name="Line 432"/>
            <p:cNvSpPr>
              <a:spLocks noChangeShapeType="1"/>
            </p:cNvSpPr>
            <p:nvPr/>
          </p:nvSpPr>
          <p:spPr bwMode="auto">
            <a:xfrm flipH="1" flipV="1">
              <a:off x="1082" y="1882"/>
              <a:ext cx="2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8" name="Line 433"/>
            <p:cNvSpPr>
              <a:spLocks noChangeShapeType="1"/>
            </p:cNvSpPr>
            <p:nvPr/>
          </p:nvSpPr>
          <p:spPr bwMode="auto">
            <a:xfrm flipH="1" flipV="1">
              <a:off x="1066" y="1865"/>
              <a:ext cx="14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9" name="Line 434"/>
            <p:cNvSpPr>
              <a:spLocks noChangeShapeType="1"/>
            </p:cNvSpPr>
            <p:nvPr/>
          </p:nvSpPr>
          <p:spPr bwMode="auto">
            <a:xfrm flipH="1" flipV="1">
              <a:off x="1046" y="1847"/>
              <a:ext cx="7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0" name="Line 435"/>
            <p:cNvSpPr>
              <a:spLocks noChangeShapeType="1"/>
            </p:cNvSpPr>
            <p:nvPr/>
          </p:nvSpPr>
          <p:spPr bwMode="auto">
            <a:xfrm flipH="1" flipV="1">
              <a:off x="1028" y="1830"/>
              <a:ext cx="1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1" name="Line 436"/>
            <p:cNvSpPr>
              <a:spLocks noChangeShapeType="1"/>
            </p:cNvSpPr>
            <p:nvPr/>
          </p:nvSpPr>
          <p:spPr bwMode="auto">
            <a:xfrm flipH="1" flipV="1">
              <a:off x="1011" y="1813"/>
              <a:ext cx="18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2" name="Line 437"/>
            <p:cNvSpPr>
              <a:spLocks noChangeShapeType="1"/>
            </p:cNvSpPr>
            <p:nvPr/>
          </p:nvSpPr>
          <p:spPr bwMode="auto">
            <a:xfrm flipH="1" flipV="1">
              <a:off x="996" y="1793"/>
              <a:ext cx="13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3" name="Line 438"/>
            <p:cNvSpPr>
              <a:spLocks noChangeShapeType="1"/>
            </p:cNvSpPr>
            <p:nvPr/>
          </p:nvSpPr>
          <p:spPr bwMode="auto">
            <a:xfrm flipH="1" flipV="1">
              <a:off x="979" y="1778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4" name="Freeform 439"/>
            <p:cNvSpPr>
              <a:spLocks/>
            </p:cNvSpPr>
            <p:nvPr/>
          </p:nvSpPr>
          <p:spPr bwMode="auto">
            <a:xfrm>
              <a:off x="956" y="1766"/>
              <a:ext cx="14" cy="0"/>
            </a:xfrm>
            <a:custGeom>
              <a:avLst/>
              <a:gdLst>
                <a:gd name="T0" fmla="*/ 15 w 15"/>
                <a:gd name="T1" fmla="*/ 0 h 5"/>
                <a:gd name="T2" fmla="*/ 9 w 15"/>
                <a:gd name="T3" fmla="*/ 0 h 5"/>
                <a:gd name="T4" fmla="*/ 0 w 15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" h="5">
                  <a:moveTo>
                    <a:pt x="15" y="5"/>
                  </a:move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5" name="Line 440"/>
            <p:cNvSpPr>
              <a:spLocks noChangeShapeType="1"/>
            </p:cNvSpPr>
            <p:nvPr/>
          </p:nvSpPr>
          <p:spPr bwMode="auto">
            <a:xfrm flipH="1">
              <a:off x="932" y="1771"/>
              <a:ext cx="21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6" name="Line 441"/>
            <p:cNvSpPr>
              <a:spLocks noChangeShapeType="1"/>
            </p:cNvSpPr>
            <p:nvPr/>
          </p:nvSpPr>
          <p:spPr bwMode="auto">
            <a:xfrm flipH="1">
              <a:off x="908" y="1780"/>
              <a:ext cx="23" cy="2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7" name="Line 442"/>
            <p:cNvSpPr>
              <a:spLocks noChangeShapeType="1"/>
            </p:cNvSpPr>
            <p:nvPr/>
          </p:nvSpPr>
          <p:spPr bwMode="auto">
            <a:xfrm flipH="1">
              <a:off x="882" y="1788"/>
              <a:ext cx="18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8" name="Line 443"/>
            <p:cNvSpPr>
              <a:spLocks noChangeShapeType="1"/>
            </p:cNvSpPr>
            <p:nvPr/>
          </p:nvSpPr>
          <p:spPr bwMode="auto">
            <a:xfrm flipH="1">
              <a:off x="860" y="1797"/>
              <a:ext cx="24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9" name="Line 444"/>
            <p:cNvSpPr>
              <a:spLocks noChangeShapeType="1"/>
            </p:cNvSpPr>
            <p:nvPr/>
          </p:nvSpPr>
          <p:spPr bwMode="auto">
            <a:xfrm flipH="1">
              <a:off x="835" y="1806"/>
              <a:ext cx="21" cy="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0" name="Line 445"/>
            <p:cNvSpPr>
              <a:spLocks noChangeShapeType="1"/>
            </p:cNvSpPr>
            <p:nvPr/>
          </p:nvSpPr>
          <p:spPr bwMode="auto">
            <a:xfrm flipH="1">
              <a:off x="813" y="1813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1" name="Line 446"/>
            <p:cNvSpPr>
              <a:spLocks noChangeShapeType="1"/>
            </p:cNvSpPr>
            <p:nvPr/>
          </p:nvSpPr>
          <p:spPr bwMode="auto">
            <a:xfrm flipH="1">
              <a:off x="792" y="1819"/>
              <a:ext cx="18" cy="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2" name="Line 447"/>
            <p:cNvSpPr>
              <a:spLocks noChangeShapeType="1"/>
            </p:cNvSpPr>
            <p:nvPr/>
          </p:nvSpPr>
          <p:spPr bwMode="auto">
            <a:xfrm flipH="1">
              <a:off x="762" y="1826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3" name="Line 448"/>
            <p:cNvSpPr>
              <a:spLocks noChangeShapeType="1"/>
            </p:cNvSpPr>
            <p:nvPr/>
          </p:nvSpPr>
          <p:spPr bwMode="auto">
            <a:xfrm flipH="1">
              <a:off x="739" y="1826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4" name="Line 449"/>
            <p:cNvSpPr>
              <a:spLocks noChangeShapeType="1"/>
            </p:cNvSpPr>
            <p:nvPr/>
          </p:nvSpPr>
          <p:spPr bwMode="auto">
            <a:xfrm flipH="1">
              <a:off x="711" y="1826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5" name="Line 450"/>
            <p:cNvSpPr>
              <a:spLocks noChangeShapeType="1"/>
            </p:cNvSpPr>
            <p:nvPr/>
          </p:nvSpPr>
          <p:spPr bwMode="auto">
            <a:xfrm flipH="1">
              <a:off x="692" y="1826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6" name="Line 451"/>
            <p:cNvSpPr>
              <a:spLocks noChangeShapeType="1"/>
            </p:cNvSpPr>
            <p:nvPr/>
          </p:nvSpPr>
          <p:spPr bwMode="auto">
            <a:xfrm flipH="1">
              <a:off x="662" y="1826"/>
              <a:ext cx="18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7" name="Line 452"/>
            <p:cNvSpPr>
              <a:spLocks noChangeShapeType="1"/>
            </p:cNvSpPr>
            <p:nvPr/>
          </p:nvSpPr>
          <p:spPr bwMode="auto">
            <a:xfrm flipH="1">
              <a:off x="639" y="1826"/>
              <a:ext cx="18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8" name="Line 453"/>
            <p:cNvSpPr>
              <a:spLocks noChangeShapeType="1"/>
            </p:cNvSpPr>
            <p:nvPr/>
          </p:nvSpPr>
          <p:spPr bwMode="auto">
            <a:xfrm flipH="1">
              <a:off x="614" y="1826"/>
              <a:ext cx="15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9" name="Line 454"/>
            <p:cNvSpPr>
              <a:spLocks noChangeShapeType="1"/>
            </p:cNvSpPr>
            <p:nvPr/>
          </p:nvSpPr>
          <p:spPr bwMode="auto">
            <a:xfrm flipH="1">
              <a:off x="589" y="1826"/>
              <a:ext cx="18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0" name="Line 455"/>
            <p:cNvSpPr>
              <a:spLocks noChangeShapeType="1"/>
            </p:cNvSpPr>
            <p:nvPr/>
          </p:nvSpPr>
          <p:spPr bwMode="auto">
            <a:xfrm flipH="1">
              <a:off x="562" y="1826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1" name="Line 456"/>
            <p:cNvSpPr>
              <a:spLocks noChangeShapeType="1"/>
            </p:cNvSpPr>
            <p:nvPr/>
          </p:nvSpPr>
          <p:spPr bwMode="auto">
            <a:xfrm flipH="1">
              <a:off x="539" y="1826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2" name="Line 457"/>
            <p:cNvSpPr>
              <a:spLocks noChangeShapeType="1"/>
            </p:cNvSpPr>
            <p:nvPr/>
          </p:nvSpPr>
          <p:spPr bwMode="auto">
            <a:xfrm flipH="1">
              <a:off x="512" y="1826"/>
              <a:ext cx="17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3" name="Line 458"/>
            <p:cNvSpPr>
              <a:spLocks noChangeShapeType="1"/>
            </p:cNvSpPr>
            <p:nvPr/>
          </p:nvSpPr>
          <p:spPr bwMode="auto">
            <a:xfrm flipH="1">
              <a:off x="490" y="1826"/>
              <a:ext cx="15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4" name="Line 459"/>
            <p:cNvSpPr>
              <a:spLocks noChangeShapeType="1"/>
            </p:cNvSpPr>
            <p:nvPr/>
          </p:nvSpPr>
          <p:spPr bwMode="auto">
            <a:xfrm flipH="1">
              <a:off x="475" y="1830"/>
              <a:ext cx="1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5" name="Line 460"/>
            <p:cNvSpPr>
              <a:spLocks noChangeShapeType="1"/>
            </p:cNvSpPr>
            <p:nvPr/>
          </p:nvSpPr>
          <p:spPr bwMode="auto">
            <a:xfrm flipH="1">
              <a:off x="465" y="1853"/>
              <a:ext cx="3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6" name="Line 461"/>
            <p:cNvSpPr>
              <a:spLocks noChangeShapeType="1"/>
            </p:cNvSpPr>
            <p:nvPr/>
          </p:nvSpPr>
          <p:spPr bwMode="auto">
            <a:xfrm flipH="1">
              <a:off x="461" y="1877"/>
              <a:ext cx="2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7" name="Line 462"/>
            <p:cNvSpPr>
              <a:spLocks noChangeShapeType="1"/>
            </p:cNvSpPr>
            <p:nvPr/>
          </p:nvSpPr>
          <p:spPr bwMode="auto">
            <a:xfrm flipH="1">
              <a:off x="450" y="1899"/>
              <a:ext cx="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8" name="Line 463"/>
            <p:cNvSpPr>
              <a:spLocks noChangeShapeType="1"/>
            </p:cNvSpPr>
            <p:nvPr/>
          </p:nvSpPr>
          <p:spPr bwMode="auto">
            <a:xfrm flipH="1">
              <a:off x="438" y="1922"/>
              <a:ext cx="3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9" name="Line 464"/>
            <p:cNvSpPr>
              <a:spLocks noChangeShapeType="1"/>
            </p:cNvSpPr>
            <p:nvPr/>
          </p:nvSpPr>
          <p:spPr bwMode="auto">
            <a:xfrm flipH="1">
              <a:off x="432" y="1946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0" name="Freeform 465"/>
            <p:cNvSpPr>
              <a:spLocks/>
            </p:cNvSpPr>
            <p:nvPr/>
          </p:nvSpPr>
          <p:spPr bwMode="auto">
            <a:xfrm>
              <a:off x="418" y="1970"/>
              <a:ext cx="2" cy="16"/>
            </a:xfrm>
            <a:custGeom>
              <a:avLst/>
              <a:gdLst>
                <a:gd name="T0" fmla="*/ 0 w 7"/>
                <a:gd name="T1" fmla="*/ 0 h 16"/>
                <a:gd name="T2" fmla="*/ 0 w 7"/>
                <a:gd name="T3" fmla="*/ 14 h 16"/>
                <a:gd name="T4" fmla="*/ 0 w 7"/>
                <a:gd name="T5" fmla="*/ 21 h 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" h="16">
                  <a:moveTo>
                    <a:pt x="7" y="0"/>
                  </a:moveTo>
                  <a:lnTo>
                    <a:pt x="4" y="9"/>
                  </a:lnTo>
                  <a:lnTo>
                    <a:pt x="0" y="16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1" name="Line 466"/>
            <p:cNvSpPr>
              <a:spLocks noChangeShapeType="1"/>
            </p:cNvSpPr>
            <p:nvPr/>
          </p:nvSpPr>
          <p:spPr bwMode="auto">
            <a:xfrm flipH="1">
              <a:off x="408" y="1991"/>
              <a:ext cx="10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2" name="Line 467"/>
            <p:cNvSpPr>
              <a:spLocks noChangeShapeType="1"/>
            </p:cNvSpPr>
            <p:nvPr/>
          </p:nvSpPr>
          <p:spPr bwMode="auto">
            <a:xfrm flipH="1">
              <a:off x="394" y="2013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3" name="Line 468"/>
            <p:cNvSpPr>
              <a:spLocks noChangeShapeType="1"/>
            </p:cNvSpPr>
            <p:nvPr/>
          </p:nvSpPr>
          <p:spPr bwMode="auto">
            <a:xfrm flipH="1">
              <a:off x="384" y="2035"/>
              <a:ext cx="4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4" name="Line 469"/>
            <p:cNvSpPr>
              <a:spLocks noChangeShapeType="1"/>
            </p:cNvSpPr>
            <p:nvPr/>
          </p:nvSpPr>
          <p:spPr bwMode="auto">
            <a:xfrm flipH="1">
              <a:off x="370" y="2056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5" name="Line 470"/>
            <p:cNvSpPr>
              <a:spLocks noChangeShapeType="1"/>
            </p:cNvSpPr>
            <p:nvPr/>
          </p:nvSpPr>
          <p:spPr bwMode="auto">
            <a:xfrm flipH="1">
              <a:off x="361" y="2076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6" name="Line 471"/>
            <p:cNvSpPr>
              <a:spLocks noChangeShapeType="1"/>
            </p:cNvSpPr>
            <p:nvPr/>
          </p:nvSpPr>
          <p:spPr bwMode="auto">
            <a:xfrm flipH="1">
              <a:off x="345" y="2098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7" name="Line 472"/>
            <p:cNvSpPr>
              <a:spLocks noChangeShapeType="1"/>
            </p:cNvSpPr>
            <p:nvPr/>
          </p:nvSpPr>
          <p:spPr bwMode="auto">
            <a:xfrm flipH="1">
              <a:off x="333" y="2122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8" name="Line 473"/>
            <p:cNvSpPr>
              <a:spLocks noChangeShapeType="1"/>
            </p:cNvSpPr>
            <p:nvPr/>
          </p:nvSpPr>
          <p:spPr bwMode="auto">
            <a:xfrm flipH="1">
              <a:off x="320" y="2141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9" name="Line 474"/>
            <p:cNvSpPr>
              <a:spLocks noChangeShapeType="1"/>
            </p:cNvSpPr>
            <p:nvPr/>
          </p:nvSpPr>
          <p:spPr bwMode="auto">
            <a:xfrm flipH="1">
              <a:off x="309" y="2163"/>
              <a:ext cx="8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0" name="Line 475"/>
            <p:cNvSpPr>
              <a:spLocks noChangeShapeType="1"/>
            </p:cNvSpPr>
            <p:nvPr/>
          </p:nvSpPr>
          <p:spPr bwMode="auto">
            <a:xfrm flipV="1">
              <a:off x="968" y="1747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1" name="Line 476"/>
            <p:cNvSpPr>
              <a:spLocks noChangeShapeType="1"/>
            </p:cNvSpPr>
            <p:nvPr/>
          </p:nvSpPr>
          <p:spPr bwMode="auto">
            <a:xfrm flipV="1">
              <a:off x="968" y="1722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2" name="Line 477"/>
            <p:cNvSpPr>
              <a:spLocks noChangeShapeType="1"/>
            </p:cNvSpPr>
            <p:nvPr/>
          </p:nvSpPr>
          <p:spPr bwMode="auto">
            <a:xfrm flipV="1">
              <a:off x="968" y="1698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3" name="Line 478"/>
            <p:cNvSpPr>
              <a:spLocks noChangeShapeType="1"/>
            </p:cNvSpPr>
            <p:nvPr/>
          </p:nvSpPr>
          <p:spPr bwMode="auto">
            <a:xfrm flipV="1">
              <a:off x="968" y="1671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4" name="Line 479"/>
            <p:cNvSpPr>
              <a:spLocks noChangeShapeType="1"/>
            </p:cNvSpPr>
            <p:nvPr/>
          </p:nvSpPr>
          <p:spPr bwMode="auto">
            <a:xfrm flipV="1">
              <a:off x="968" y="1649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5" name="Line 480"/>
            <p:cNvSpPr>
              <a:spLocks noChangeShapeType="1"/>
            </p:cNvSpPr>
            <p:nvPr/>
          </p:nvSpPr>
          <p:spPr bwMode="auto">
            <a:xfrm flipV="1">
              <a:off x="968" y="1623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6" name="Line 481"/>
            <p:cNvSpPr>
              <a:spLocks noChangeShapeType="1"/>
            </p:cNvSpPr>
            <p:nvPr/>
          </p:nvSpPr>
          <p:spPr bwMode="auto">
            <a:xfrm flipV="1">
              <a:off x="968" y="1599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7" name="Line 482"/>
            <p:cNvSpPr>
              <a:spLocks noChangeShapeType="1"/>
            </p:cNvSpPr>
            <p:nvPr/>
          </p:nvSpPr>
          <p:spPr bwMode="auto">
            <a:xfrm flipV="1">
              <a:off x="968" y="1575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8" name="Line 483"/>
            <p:cNvSpPr>
              <a:spLocks noChangeShapeType="1"/>
            </p:cNvSpPr>
            <p:nvPr/>
          </p:nvSpPr>
          <p:spPr bwMode="auto">
            <a:xfrm flipV="1">
              <a:off x="968" y="1548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9" name="Line 484"/>
            <p:cNvSpPr>
              <a:spLocks noChangeShapeType="1"/>
            </p:cNvSpPr>
            <p:nvPr/>
          </p:nvSpPr>
          <p:spPr bwMode="auto">
            <a:xfrm flipV="1">
              <a:off x="968" y="1524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0" name="Line 485"/>
            <p:cNvSpPr>
              <a:spLocks noChangeShapeType="1"/>
            </p:cNvSpPr>
            <p:nvPr/>
          </p:nvSpPr>
          <p:spPr bwMode="auto">
            <a:xfrm flipH="1" flipV="1">
              <a:off x="952" y="1504"/>
              <a:ext cx="11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1" name="Line 486"/>
            <p:cNvSpPr>
              <a:spLocks noChangeShapeType="1"/>
            </p:cNvSpPr>
            <p:nvPr/>
          </p:nvSpPr>
          <p:spPr bwMode="auto">
            <a:xfrm flipH="1" flipV="1">
              <a:off x="938" y="1487"/>
              <a:ext cx="18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2" name="Line 487"/>
            <p:cNvSpPr>
              <a:spLocks noChangeShapeType="1"/>
            </p:cNvSpPr>
            <p:nvPr/>
          </p:nvSpPr>
          <p:spPr bwMode="auto">
            <a:xfrm flipH="1" flipV="1">
              <a:off x="918" y="1468"/>
              <a:ext cx="1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3" name="Freeform 488"/>
            <p:cNvSpPr>
              <a:spLocks/>
            </p:cNvSpPr>
            <p:nvPr/>
          </p:nvSpPr>
          <p:spPr bwMode="auto">
            <a:xfrm>
              <a:off x="906" y="1454"/>
              <a:ext cx="1" cy="14"/>
            </a:xfrm>
            <a:custGeom>
              <a:avLst/>
              <a:gdLst>
                <a:gd name="T0" fmla="*/ 0 w 7"/>
                <a:gd name="T1" fmla="*/ 16 h 11"/>
                <a:gd name="T2" fmla="*/ 0 w 7"/>
                <a:gd name="T3" fmla="*/ 5 h 11"/>
                <a:gd name="T4" fmla="*/ 0 w 7"/>
                <a:gd name="T5" fmla="*/ 0 h 1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" h="11">
                  <a:moveTo>
                    <a:pt x="5" y="11"/>
                  </a:moveTo>
                  <a:lnTo>
                    <a:pt x="0" y="5"/>
                  </a:lnTo>
                  <a:lnTo>
                    <a:pt x="7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4" name="Line 489"/>
            <p:cNvSpPr>
              <a:spLocks noChangeShapeType="1"/>
            </p:cNvSpPr>
            <p:nvPr/>
          </p:nvSpPr>
          <p:spPr bwMode="auto">
            <a:xfrm flipV="1">
              <a:off x="922" y="1437"/>
              <a:ext cx="14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5" name="Line 490"/>
            <p:cNvSpPr>
              <a:spLocks noChangeShapeType="1"/>
            </p:cNvSpPr>
            <p:nvPr/>
          </p:nvSpPr>
          <p:spPr bwMode="auto">
            <a:xfrm flipV="1">
              <a:off x="940" y="1421"/>
              <a:ext cx="12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6" name="Line 491"/>
            <p:cNvSpPr>
              <a:spLocks noChangeShapeType="1"/>
            </p:cNvSpPr>
            <p:nvPr/>
          </p:nvSpPr>
          <p:spPr bwMode="auto">
            <a:xfrm flipV="1">
              <a:off x="961" y="1408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7" name="Line 492"/>
            <p:cNvSpPr>
              <a:spLocks noChangeShapeType="1"/>
            </p:cNvSpPr>
            <p:nvPr/>
          </p:nvSpPr>
          <p:spPr bwMode="auto">
            <a:xfrm flipV="1">
              <a:off x="981" y="1388"/>
              <a:ext cx="14" cy="1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8" name="Line 493"/>
            <p:cNvSpPr>
              <a:spLocks noChangeShapeType="1"/>
            </p:cNvSpPr>
            <p:nvPr/>
          </p:nvSpPr>
          <p:spPr bwMode="auto">
            <a:xfrm flipV="1">
              <a:off x="1000" y="1376"/>
              <a:ext cx="13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9" name="Line 494"/>
            <p:cNvSpPr>
              <a:spLocks noChangeShapeType="1"/>
            </p:cNvSpPr>
            <p:nvPr/>
          </p:nvSpPr>
          <p:spPr bwMode="auto">
            <a:xfrm flipH="1" flipV="1">
              <a:off x="1016" y="1352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0" name="Line 495"/>
            <p:cNvSpPr>
              <a:spLocks noChangeShapeType="1"/>
            </p:cNvSpPr>
            <p:nvPr/>
          </p:nvSpPr>
          <p:spPr bwMode="auto">
            <a:xfrm flipH="1" flipV="1">
              <a:off x="1011" y="1326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1" name="Line 496"/>
            <p:cNvSpPr>
              <a:spLocks noChangeShapeType="1"/>
            </p:cNvSpPr>
            <p:nvPr/>
          </p:nvSpPr>
          <p:spPr bwMode="auto">
            <a:xfrm flipH="1" flipV="1">
              <a:off x="1009" y="1306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2" name="Line 497"/>
            <p:cNvSpPr>
              <a:spLocks noChangeShapeType="1"/>
            </p:cNvSpPr>
            <p:nvPr/>
          </p:nvSpPr>
          <p:spPr bwMode="auto">
            <a:xfrm flipH="1" flipV="1">
              <a:off x="1002" y="1279"/>
              <a:ext cx="3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3" name="Line 498"/>
            <p:cNvSpPr>
              <a:spLocks noChangeShapeType="1"/>
            </p:cNvSpPr>
            <p:nvPr/>
          </p:nvSpPr>
          <p:spPr bwMode="auto">
            <a:xfrm flipH="1" flipV="1">
              <a:off x="996" y="1254"/>
              <a:ext cx="4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4" name="Line 499"/>
            <p:cNvSpPr>
              <a:spLocks noChangeShapeType="1"/>
            </p:cNvSpPr>
            <p:nvPr/>
          </p:nvSpPr>
          <p:spPr bwMode="auto">
            <a:xfrm flipH="1" flipV="1">
              <a:off x="996" y="1230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5" name="Line 500"/>
            <p:cNvSpPr>
              <a:spLocks noChangeShapeType="1"/>
            </p:cNvSpPr>
            <p:nvPr/>
          </p:nvSpPr>
          <p:spPr bwMode="auto">
            <a:xfrm flipH="1" flipV="1">
              <a:off x="989" y="1204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6" name="Line 501"/>
            <p:cNvSpPr>
              <a:spLocks noChangeShapeType="1"/>
            </p:cNvSpPr>
            <p:nvPr/>
          </p:nvSpPr>
          <p:spPr bwMode="auto">
            <a:xfrm flipH="1" flipV="1">
              <a:off x="984" y="1183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7" name="Line 502"/>
            <p:cNvSpPr>
              <a:spLocks noChangeShapeType="1"/>
            </p:cNvSpPr>
            <p:nvPr/>
          </p:nvSpPr>
          <p:spPr bwMode="auto">
            <a:xfrm flipH="1" flipV="1">
              <a:off x="981" y="1162"/>
              <a:ext cx="0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8" name="Line 503"/>
            <p:cNvSpPr>
              <a:spLocks noChangeShapeType="1"/>
            </p:cNvSpPr>
            <p:nvPr/>
          </p:nvSpPr>
          <p:spPr bwMode="auto">
            <a:xfrm>
              <a:off x="1301" y="1979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9" name="Line 504"/>
            <p:cNvSpPr>
              <a:spLocks noChangeShapeType="1"/>
            </p:cNvSpPr>
            <p:nvPr/>
          </p:nvSpPr>
          <p:spPr bwMode="auto">
            <a:xfrm>
              <a:off x="1326" y="1979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0" name="Line 505"/>
            <p:cNvSpPr>
              <a:spLocks noChangeShapeType="1"/>
            </p:cNvSpPr>
            <p:nvPr/>
          </p:nvSpPr>
          <p:spPr bwMode="auto">
            <a:xfrm>
              <a:off x="1351" y="1979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1" name="Line 506"/>
            <p:cNvSpPr>
              <a:spLocks noChangeShapeType="1"/>
            </p:cNvSpPr>
            <p:nvPr/>
          </p:nvSpPr>
          <p:spPr bwMode="auto">
            <a:xfrm>
              <a:off x="1376" y="1979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2" name="Freeform 507"/>
            <p:cNvSpPr>
              <a:spLocks/>
            </p:cNvSpPr>
            <p:nvPr/>
          </p:nvSpPr>
          <p:spPr bwMode="auto">
            <a:xfrm>
              <a:off x="1401" y="1970"/>
              <a:ext cx="20" cy="16"/>
            </a:xfrm>
            <a:custGeom>
              <a:avLst/>
              <a:gdLst>
                <a:gd name="T0" fmla="*/ 0 w 13"/>
                <a:gd name="T1" fmla="*/ 141 h 10"/>
                <a:gd name="T2" fmla="*/ 18 w 13"/>
                <a:gd name="T3" fmla="*/ 141 h 10"/>
                <a:gd name="T4" fmla="*/ 114 w 13"/>
                <a:gd name="T5" fmla="*/ 0 h 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2" y="10"/>
                  </a:lnTo>
                  <a:lnTo>
                    <a:pt x="13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3" name="Line 508"/>
            <p:cNvSpPr>
              <a:spLocks noChangeShapeType="1"/>
            </p:cNvSpPr>
            <p:nvPr/>
          </p:nvSpPr>
          <p:spPr bwMode="auto">
            <a:xfrm flipV="1">
              <a:off x="1420" y="1952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4" name="Line 509"/>
            <p:cNvSpPr>
              <a:spLocks noChangeShapeType="1"/>
            </p:cNvSpPr>
            <p:nvPr/>
          </p:nvSpPr>
          <p:spPr bwMode="auto">
            <a:xfrm flipV="1">
              <a:off x="1437" y="1936"/>
              <a:ext cx="6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5" name="Line 510"/>
            <p:cNvSpPr>
              <a:spLocks noChangeShapeType="1"/>
            </p:cNvSpPr>
            <p:nvPr/>
          </p:nvSpPr>
          <p:spPr bwMode="auto">
            <a:xfrm flipV="1">
              <a:off x="1455" y="1916"/>
              <a:ext cx="14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6" name="Line 511"/>
            <p:cNvSpPr>
              <a:spLocks noChangeShapeType="1"/>
            </p:cNvSpPr>
            <p:nvPr/>
          </p:nvSpPr>
          <p:spPr bwMode="auto">
            <a:xfrm flipV="1">
              <a:off x="1473" y="1899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7" name="Line 512"/>
            <p:cNvSpPr>
              <a:spLocks noChangeShapeType="1"/>
            </p:cNvSpPr>
            <p:nvPr/>
          </p:nvSpPr>
          <p:spPr bwMode="auto">
            <a:xfrm flipV="1">
              <a:off x="1493" y="1882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8" name="Line 513"/>
            <p:cNvSpPr>
              <a:spLocks noChangeShapeType="1"/>
            </p:cNvSpPr>
            <p:nvPr/>
          </p:nvSpPr>
          <p:spPr bwMode="auto">
            <a:xfrm flipV="1">
              <a:off x="1508" y="1865"/>
              <a:ext cx="9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9" name="Line 514"/>
            <p:cNvSpPr>
              <a:spLocks noChangeShapeType="1"/>
            </p:cNvSpPr>
            <p:nvPr/>
          </p:nvSpPr>
          <p:spPr bwMode="auto">
            <a:xfrm flipV="1">
              <a:off x="1528" y="1847"/>
              <a:ext cx="14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0" name="Line 515"/>
            <p:cNvSpPr>
              <a:spLocks noChangeShapeType="1"/>
            </p:cNvSpPr>
            <p:nvPr/>
          </p:nvSpPr>
          <p:spPr bwMode="auto">
            <a:xfrm flipV="1">
              <a:off x="1544" y="1830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1" name="Line 516"/>
            <p:cNvSpPr>
              <a:spLocks noChangeShapeType="1"/>
            </p:cNvSpPr>
            <p:nvPr/>
          </p:nvSpPr>
          <p:spPr bwMode="auto">
            <a:xfrm flipV="1">
              <a:off x="1562" y="1813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2" name="Line 517"/>
            <p:cNvSpPr>
              <a:spLocks noChangeShapeType="1"/>
            </p:cNvSpPr>
            <p:nvPr/>
          </p:nvSpPr>
          <p:spPr bwMode="auto">
            <a:xfrm flipV="1">
              <a:off x="1579" y="1797"/>
              <a:ext cx="12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3" name="Line 518"/>
            <p:cNvSpPr>
              <a:spLocks noChangeShapeType="1"/>
            </p:cNvSpPr>
            <p:nvPr/>
          </p:nvSpPr>
          <p:spPr bwMode="auto">
            <a:xfrm flipV="1">
              <a:off x="1600" y="1778"/>
              <a:ext cx="12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4" name="Line 519"/>
            <p:cNvSpPr>
              <a:spLocks noChangeShapeType="1"/>
            </p:cNvSpPr>
            <p:nvPr/>
          </p:nvSpPr>
          <p:spPr bwMode="auto">
            <a:xfrm flipV="1">
              <a:off x="1616" y="1761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5" name="Line 520"/>
            <p:cNvSpPr>
              <a:spLocks noChangeShapeType="1"/>
            </p:cNvSpPr>
            <p:nvPr/>
          </p:nvSpPr>
          <p:spPr bwMode="auto">
            <a:xfrm flipV="1">
              <a:off x="1633" y="1743"/>
              <a:ext cx="6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6" name="Line 521"/>
            <p:cNvSpPr>
              <a:spLocks noChangeShapeType="1"/>
            </p:cNvSpPr>
            <p:nvPr/>
          </p:nvSpPr>
          <p:spPr bwMode="auto">
            <a:xfrm flipV="1">
              <a:off x="1652" y="1727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7" name="Line 522"/>
            <p:cNvSpPr>
              <a:spLocks noChangeShapeType="1"/>
            </p:cNvSpPr>
            <p:nvPr/>
          </p:nvSpPr>
          <p:spPr bwMode="auto">
            <a:xfrm flipV="1">
              <a:off x="1671" y="1707"/>
              <a:ext cx="18" cy="1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8" name="Line 523"/>
            <p:cNvSpPr>
              <a:spLocks noChangeShapeType="1"/>
            </p:cNvSpPr>
            <p:nvPr/>
          </p:nvSpPr>
          <p:spPr bwMode="auto">
            <a:xfrm flipV="1">
              <a:off x="1689" y="1690"/>
              <a:ext cx="21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9" name="Line 524"/>
            <p:cNvSpPr>
              <a:spLocks noChangeShapeType="1"/>
            </p:cNvSpPr>
            <p:nvPr/>
          </p:nvSpPr>
          <p:spPr bwMode="auto">
            <a:xfrm flipV="1">
              <a:off x="1704" y="1678"/>
              <a:ext cx="8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0" name="Line 525"/>
            <p:cNvSpPr>
              <a:spLocks noChangeShapeType="1"/>
            </p:cNvSpPr>
            <p:nvPr/>
          </p:nvSpPr>
          <p:spPr bwMode="auto">
            <a:xfrm>
              <a:off x="1259" y="2127"/>
              <a:ext cx="1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1" name="Line 526"/>
            <p:cNvSpPr>
              <a:spLocks noChangeShapeType="1"/>
            </p:cNvSpPr>
            <p:nvPr/>
          </p:nvSpPr>
          <p:spPr bwMode="auto">
            <a:xfrm>
              <a:off x="1282" y="2133"/>
              <a:ext cx="19" cy="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2" name="Line 527"/>
            <p:cNvSpPr>
              <a:spLocks noChangeShapeType="1"/>
            </p:cNvSpPr>
            <p:nvPr/>
          </p:nvSpPr>
          <p:spPr bwMode="auto">
            <a:xfrm>
              <a:off x="1308" y="2136"/>
              <a:ext cx="18" cy="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3" name="Line 528"/>
            <p:cNvSpPr>
              <a:spLocks noChangeShapeType="1"/>
            </p:cNvSpPr>
            <p:nvPr/>
          </p:nvSpPr>
          <p:spPr bwMode="auto">
            <a:xfrm>
              <a:off x="1331" y="2141"/>
              <a:ext cx="17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4" name="Line 529"/>
            <p:cNvSpPr>
              <a:spLocks noChangeShapeType="1"/>
            </p:cNvSpPr>
            <p:nvPr/>
          </p:nvSpPr>
          <p:spPr bwMode="auto">
            <a:xfrm>
              <a:off x="1348" y="2157"/>
              <a:ext cx="3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5" name="Line 530"/>
            <p:cNvSpPr>
              <a:spLocks noChangeShapeType="1"/>
            </p:cNvSpPr>
            <p:nvPr/>
          </p:nvSpPr>
          <p:spPr bwMode="auto">
            <a:xfrm>
              <a:off x="1351" y="2181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6" name="Line 531"/>
            <p:cNvSpPr>
              <a:spLocks noChangeShapeType="1"/>
            </p:cNvSpPr>
            <p:nvPr/>
          </p:nvSpPr>
          <p:spPr bwMode="auto">
            <a:xfrm>
              <a:off x="1353" y="2204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7" name="Freeform 532"/>
            <p:cNvSpPr>
              <a:spLocks/>
            </p:cNvSpPr>
            <p:nvPr/>
          </p:nvSpPr>
          <p:spPr bwMode="auto">
            <a:xfrm>
              <a:off x="1355" y="2230"/>
              <a:ext cx="17" cy="16"/>
            </a:xfrm>
            <a:custGeom>
              <a:avLst/>
              <a:gdLst>
                <a:gd name="T0" fmla="*/ 0 w 12"/>
                <a:gd name="T1" fmla="*/ 0 h 11"/>
                <a:gd name="T2" fmla="*/ 0 w 12"/>
                <a:gd name="T3" fmla="*/ 34 h 11"/>
                <a:gd name="T4" fmla="*/ 49 w 12"/>
                <a:gd name="T5" fmla="*/ 96 h 1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" h="11">
                  <a:moveTo>
                    <a:pt x="0" y="0"/>
                  </a:moveTo>
                  <a:lnTo>
                    <a:pt x="0" y="4"/>
                  </a:lnTo>
                  <a:lnTo>
                    <a:pt x="12" y="11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8" name="Line 533"/>
            <p:cNvSpPr>
              <a:spLocks noChangeShapeType="1"/>
            </p:cNvSpPr>
            <p:nvPr/>
          </p:nvSpPr>
          <p:spPr bwMode="auto">
            <a:xfrm>
              <a:off x="1374" y="2243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9" name="Line 534"/>
            <p:cNvSpPr>
              <a:spLocks noChangeShapeType="1"/>
            </p:cNvSpPr>
            <p:nvPr/>
          </p:nvSpPr>
          <p:spPr bwMode="auto">
            <a:xfrm>
              <a:off x="1397" y="2260"/>
              <a:ext cx="23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0" name="Line 535"/>
            <p:cNvSpPr>
              <a:spLocks noChangeShapeType="1"/>
            </p:cNvSpPr>
            <p:nvPr/>
          </p:nvSpPr>
          <p:spPr bwMode="auto">
            <a:xfrm>
              <a:off x="1415" y="2269"/>
              <a:ext cx="15" cy="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1" name="Line 536"/>
            <p:cNvSpPr>
              <a:spLocks noChangeShapeType="1"/>
            </p:cNvSpPr>
            <p:nvPr/>
          </p:nvSpPr>
          <p:spPr bwMode="auto">
            <a:xfrm>
              <a:off x="1437" y="2285"/>
              <a:ext cx="14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2" name="Line 537"/>
            <p:cNvSpPr>
              <a:spLocks noChangeShapeType="1"/>
            </p:cNvSpPr>
            <p:nvPr/>
          </p:nvSpPr>
          <p:spPr bwMode="auto">
            <a:xfrm>
              <a:off x="1458" y="2298"/>
              <a:ext cx="14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3" name="Line 538"/>
            <p:cNvSpPr>
              <a:spLocks noChangeShapeType="1"/>
            </p:cNvSpPr>
            <p:nvPr/>
          </p:nvSpPr>
          <p:spPr bwMode="auto">
            <a:xfrm>
              <a:off x="1479" y="2315"/>
              <a:ext cx="14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4" name="Line 539"/>
            <p:cNvSpPr>
              <a:spLocks noChangeShapeType="1"/>
            </p:cNvSpPr>
            <p:nvPr/>
          </p:nvSpPr>
          <p:spPr bwMode="auto">
            <a:xfrm>
              <a:off x="1499" y="2325"/>
              <a:ext cx="18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5" name="Line 540"/>
            <p:cNvSpPr>
              <a:spLocks noChangeShapeType="1"/>
            </p:cNvSpPr>
            <p:nvPr/>
          </p:nvSpPr>
          <p:spPr bwMode="auto">
            <a:xfrm>
              <a:off x="1522" y="2338"/>
              <a:ext cx="21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6" name="Line 541"/>
            <p:cNvSpPr>
              <a:spLocks noChangeShapeType="1"/>
            </p:cNvSpPr>
            <p:nvPr/>
          </p:nvSpPr>
          <p:spPr bwMode="auto">
            <a:xfrm>
              <a:off x="1543" y="2354"/>
              <a:ext cx="25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7" name="Line 542"/>
            <p:cNvSpPr>
              <a:spLocks noChangeShapeType="1"/>
            </p:cNvSpPr>
            <p:nvPr/>
          </p:nvSpPr>
          <p:spPr bwMode="auto">
            <a:xfrm flipV="1">
              <a:off x="1569" y="2350"/>
              <a:ext cx="2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8" name="Freeform 543"/>
            <p:cNvSpPr>
              <a:spLocks/>
            </p:cNvSpPr>
            <p:nvPr/>
          </p:nvSpPr>
          <p:spPr bwMode="auto">
            <a:xfrm>
              <a:off x="1593" y="2350"/>
              <a:ext cx="22" cy="0"/>
            </a:xfrm>
            <a:custGeom>
              <a:avLst/>
              <a:gdLst>
                <a:gd name="T0" fmla="*/ 0 w 15"/>
                <a:gd name="T1" fmla="*/ 0 h 4"/>
                <a:gd name="T2" fmla="*/ 127 w 15"/>
                <a:gd name="T3" fmla="*/ 0 h 4"/>
                <a:gd name="T4" fmla="*/ 127 w 15"/>
                <a:gd name="T5" fmla="*/ 0 h 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" h="4">
                  <a:moveTo>
                    <a:pt x="0" y="0"/>
                  </a:moveTo>
                  <a:lnTo>
                    <a:pt x="15" y="0"/>
                  </a:lnTo>
                  <a:lnTo>
                    <a:pt x="15" y="4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9" name="Line 544"/>
            <p:cNvSpPr>
              <a:spLocks noChangeShapeType="1"/>
            </p:cNvSpPr>
            <p:nvPr/>
          </p:nvSpPr>
          <p:spPr bwMode="auto">
            <a:xfrm flipH="1">
              <a:off x="1604" y="2362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0" name="Line 545"/>
            <p:cNvSpPr>
              <a:spLocks noChangeShapeType="1"/>
            </p:cNvSpPr>
            <p:nvPr/>
          </p:nvSpPr>
          <p:spPr bwMode="auto">
            <a:xfrm flipH="1">
              <a:off x="1600" y="2385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1" name="Line 546"/>
            <p:cNvSpPr>
              <a:spLocks noChangeShapeType="1"/>
            </p:cNvSpPr>
            <p:nvPr/>
          </p:nvSpPr>
          <p:spPr bwMode="auto">
            <a:xfrm flipH="1">
              <a:off x="1600" y="2410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2" name="Line 547"/>
            <p:cNvSpPr>
              <a:spLocks noChangeShapeType="1"/>
            </p:cNvSpPr>
            <p:nvPr/>
          </p:nvSpPr>
          <p:spPr bwMode="auto">
            <a:xfrm flipH="1">
              <a:off x="1593" y="2437"/>
              <a:ext cx="4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3" name="Freeform 548"/>
            <p:cNvSpPr>
              <a:spLocks/>
            </p:cNvSpPr>
            <p:nvPr/>
          </p:nvSpPr>
          <p:spPr bwMode="auto">
            <a:xfrm>
              <a:off x="1592" y="2460"/>
              <a:ext cx="0" cy="13"/>
            </a:xfrm>
            <a:custGeom>
              <a:avLst/>
              <a:gdLst>
                <a:gd name="T0" fmla="*/ 1 w 2"/>
                <a:gd name="T1" fmla="*/ 0 h 14"/>
                <a:gd name="T2" fmla="*/ 0 w 2"/>
                <a:gd name="T3" fmla="*/ 3 h 14"/>
                <a:gd name="T4" fmla="*/ 0 w 2"/>
                <a:gd name="T5" fmla="*/ 7 h 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" h="14">
                  <a:moveTo>
                    <a:pt x="2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4" name="Line 549"/>
            <p:cNvSpPr>
              <a:spLocks noChangeShapeType="1"/>
            </p:cNvSpPr>
            <p:nvPr/>
          </p:nvSpPr>
          <p:spPr bwMode="auto">
            <a:xfrm>
              <a:off x="1592" y="2482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5" name="Line 550"/>
            <p:cNvSpPr>
              <a:spLocks noChangeShapeType="1"/>
            </p:cNvSpPr>
            <p:nvPr/>
          </p:nvSpPr>
          <p:spPr bwMode="auto">
            <a:xfrm>
              <a:off x="1592" y="2511"/>
              <a:ext cx="0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6" name="Line 551"/>
            <p:cNvSpPr>
              <a:spLocks noChangeShapeType="1"/>
            </p:cNvSpPr>
            <p:nvPr/>
          </p:nvSpPr>
          <p:spPr bwMode="auto">
            <a:xfrm>
              <a:off x="1592" y="2533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7" name="Line 552"/>
            <p:cNvSpPr>
              <a:spLocks noChangeShapeType="1"/>
            </p:cNvSpPr>
            <p:nvPr/>
          </p:nvSpPr>
          <p:spPr bwMode="auto">
            <a:xfrm>
              <a:off x="1592" y="2559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8" name="Line 553"/>
            <p:cNvSpPr>
              <a:spLocks noChangeShapeType="1"/>
            </p:cNvSpPr>
            <p:nvPr/>
          </p:nvSpPr>
          <p:spPr bwMode="auto">
            <a:xfrm>
              <a:off x="1592" y="2584"/>
              <a:ext cx="0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9" name="Line 554"/>
            <p:cNvSpPr>
              <a:spLocks noChangeShapeType="1"/>
            </p:cNvSpPr>
            <p:nvPr/>
          </p:nvSpPr>
          <p:spPr bwMode="auto">
            <a:xfrm>
              <a:off x="1592" y="2611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0" name="Line 555"/>
            <p:cNvSpPr>
              <a:spLocks noChangeShapeType="1"/>
            </p:cNvSpPr>
            <p:nvPr/>
          </p:nvSpPr>
          <p:spPr bwMode="auto">
            <a:xfrm>
              <a:off x="1592" y="2633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1" name="Line 556"/>
            <p:cNvSpPr>
              <a:spLocks noChangeShapeType="1"/>
            </p:cNvSpPr>
            <p:nvPr/>
          </p:nvSpPr>
          <p:spPr bwMode="auto">
            <a:xfrm>
              <a:off x="1592" y="2658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2" name="Line 557"/>
            <p:cNvSpPr>
              <a:spLocks noChangeShapeType="1"/>
            </p:cNvSpPr>
            <p:nvPr/>
          </p:nvSpPr>
          <p:spPr bwMode="auto">
            <a:xfrm>
              <a:off x="1592" y="2682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3" name="Line 558"/>
            <p:cNvSpPr>
              <a:spLocks noChangeShapeType="1"/>
            </p:cNvSpPr>
            <p:nvPr/>
          </p:nvSpPr>
          <p:spPr bwMode="auto">
            <a:xfrm>
              <a:off x="1592" y="2707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4" name="Line 559"/>
            <p:cNvSpPr>
              <a:spLocks noChangeShapeType="1"/>
            </p:cNvSpPr>
            <p:nvPr/>
          </p:nvSpPr>
          <p:spPr bwMode="auto">
            <a:xfrm>
              <a:off x="1592" y="2733"/>
              <a:ext cx="0" cy="2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5" name="Line 560"/>
            <p:cNvSpPr>
              <a:spLocks noChangeShapeType="1"/>
            </p:cNvSpPr>
            <p:nvPr/>
          </p:nvSpPr>
          <p:spPr bwMode="auto">
            <a:xfrm flipH="1">
              <a:off x="1575" y="2756"/>
              <a:ext cx="18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6" name="Line 561"/>
            <p:cNvSpPr>
              <a:spLocks noChangeShapeType="1"/>
            </p:cNvSpPr>
            <p:nvPr/>
          </p:nvSpPr>
          <p:spPr bwMode="auto">
            <a:xfrm flipH="1">
              <a:off x="1551" y="2767"/>
              <a:ext cx="19" cy="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7" name="Line 562"/>
            <p:cNvSpPr>
              <a:spLocks noChangeShapeType="1"/>
            </p:cNvSpPr>
            <p:nvPr/>
          </p:nvSpPr>
          <p:spPr bwMode="auto">
            <a:xfrm flipH="1">
              <a:off x="1529" y="2772"/>
              <a:ext cx="15" cy="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8" name="Line 563"/>
            <p:cNvSpPr>
              <a:spLocks noChangeShapeType="1"/>
            </p:cNvSpPr>
            <p:nvPr/>
          </p:nvSpPr>
          <p:spPr bwMode="auto">
            <a:xfrm flipH="1">
              <a:off x="1504" y="2780"/>
              <a:ext cx="1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9" name="Line 564"/>
            <p:cNvSpPr>
              <a:spLocks noChangeShapeType="1"/>
            </p:cNvSpPr>
            <p:nvPr/>
          </p:nvSpPr>
          <p:spPr bwMode="auto">
            <a:xfrm flipH="1">
              <a:off x="1480" y="2788"/>
              <a:ext cx="15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0" name="Freeform 565"/>
            <p:cNvSpPr>
              <a:spLocks/>
            </p:cNvSpPr>
            <p:nvPr/>
          </p:nvSpPr>
          <p:spPr bwMode="auto">
            <a:xfrm>
              <a:off x="1462" y="2801"/>
              <a:ext cx="6" cy="6"/>
            </a:xfrm>
            <a:custGeom>
              <a:avLst/>
              <a:gdLst>
                <a:gd name="T0" fmla="*/ 1 w 11"/>
                <a:gd name="T1" fmla="*/ 0 h 10"/>
                <a:gd name="T2" fmla="*/ 0 w 11"/>
                <a:gd name="T3" fmla="*/ 1 h 10"/>
                <a:gd name="T4" fmla="*/ 0 w 11"/>
                <a:gd name="T5" fmla="*/ 1 h 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" h="10">
                  <a:moveTo>
                    <a:pt x="11" y="0"/>
                  </a:moveTo>
                  <a:lnTo>
                    <a:pt x="0" y="4"/>
                  </a:lnTo>
                  <a:lnTo>
                    <a:pt x="0" y="1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1" name="Line 566"/>
            <p:cNvSpPr>
              <a:spLocks noChangeShapeType="1"/>
            </p:cNvSpPr>
            <p:nvPr/>
          </p:nvSpPr>
          <p:spPr bwMode="auto">
            <a:xfrm>
              <a:off x="1462" y="2812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2" name="Line 567"/>
            <p:cNvSpPr>
              <a:spLocks noChangeShapeType="1"/>
            </p:cNvSpPr>
            <p:nvPr/>
          </p:nvSpPr>
          <p:spPr bwMode="auto">
            <a:xfrm>
              <a:off x="1462" y="2837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3" name="Freeform 568"/>
            <p:cNvSpPr>
              <a:spLocks/>
            </p:cNvSpPr>
            <p:nvPr/>
          </p:nvSpPr>
          <p:spPr bwMode="auto">
            <a:xfrm>
              <a:off x="1462" y="2863"/>
              <a:ext cx="6" cy="16"/>
            </a:xfrm>
            <a:custGeom>
              <a:avLst/>
              <a:gdLst>
                <a:gd name="T0" fmla="*/ 0 w 9"/>
                <a:gd name="T1" fmla="*/ 0 h 12"/>
                <a:gd name="T2" fmla="*/ 0 w 9"/>
                <a:gd name="T3" fmla="*/ 3 h 12"/>
                <a:gd name="T4" fmla="*/ 1 w 9"/>
                <a:gd name="T5" fmla="*/ 12 h 1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" h="12">
                  <a:moveTo>
                    <a:pt x="0" y="0"/>
                  </a:moveTo>
                  <a:lnTo>
                    <a:pt x="0" y="3"/>
                  </a:lnTo>
                  <a:lnTo>
                    <a:pt x="9" y="12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4" name="Line 569"/>
            <p:cNvSpPr>
              <a:spLocks noChangeShapeType="1"/>
            </p:cNvSpPr>
            <p:nvPr/>
          </p:nvSpPr>
          <p:spPr bwMode="auto">
            <a:xfrm>
              <a:off x="1477" y="2882"/>
              <a:ext cx="11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5" name="Line 570"/>
            <p:cNvSpPr>
              <a:spLocks noChangeShapeType="1"/>
            </p:cNvSpPr>
            <p:nvPr/>
          </p:nvSpPr>
          <p:spPr bwMode="auto">
            <a:xfrm>
              <a:off x="1493" y="2900"/>
              <a:ext cx="11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6" name="Line 571"/>
            <p:cNvSpPr>
              <a:spLocks noChangeShapeType="1"/>
            </p:cNvSpPr>
            <p:nvPr/>
          </p:nvSpPr>
          <p:spPr bwMode="auto">
            <a:xfrm>
              <a:off x="1508" y="2923"/>
              <a:ext cx="9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7" name="Line 572"/>
            <p:cNvSpPr>
              <a:spLocks noChangeShapeType="1"/>
            </p:cNvSpPr>
            <p:nvPr/>
          </p:nvSpPr>
          <p:spPr bwMode="auto">
            <a:xfrm>
              <a:off x="1609" y="2354"/>
              <a:ext cx="13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8" name="Line 573"/>
            <p:cNvSpPr>
              <a:spLocks noChangeShapeType="1"/>
            </p:cNvSpPr>
            <p:nvPr/>
          </p:nvSpPr>
          <p:spPr bwMode="auto">
            <a:xfrm>
              <a:off x="1632" y="2368"/>
              <a:ext cx="18" cy="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9" name="Line 574"/>
            <p:cNvSpPr>
              <a:spLocks noChangeShapeType="1"/>
            </p:cNvSpPr>
            <p:nvPr/>
          </p:nvSpPr>
          <p:spPr bwMode="auto">
            <a:xfrm>
              <a:off x="1657" y="2378"/>
              <a:ext cx="14" cy="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0" name="Line 575"/>
            <p:cNvSpPr>
              <a:spLocks noChangeShapeType="1"/>
            </p:cNvSpPr>
            <p:nvPr/>
          </p:nvSpPr>
          <p:spPr bwMode="auto">
            <a:xfrm>
              <a:off x="1677" y="2390"/>
              <a:ext cx="15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1" name="Line 576"/>
            <p:cNvSpPr>
              <a:spLocks noChangeShapeType="1"/>
            </p:cNvSpPr>
            <p:nvPr/>
          </p:nvSpPr>
          <p:spPr bwMode="auto">
            <a:xfrm>
              <a:off x="1700" y="2400"/>
              <a:ext cx="15" cy="2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2" name="Line 577"/>
            <p:cNvSpPr>
              <a:spLocks noChangeShapeType="1"/>
            </p:cNvSpPr>
            <p:nvPr/>
          </p:nvSpPr>
          <p:spPr bwMode="auto">
            <a:xfrm>
              <a:off x="1722" y="2410"/>
              <a:ext cx="15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3" name="Line 578"/>
            <p:cNvSpPr>
              <a:spLocks noChangeShapeType="1"/>
            </p:cNvSpPr>
            <p:nvPr/>
          </p:nvSpPr>
          <p:spPr bwMode="auto">
            <a:xfrm>
              <a:off x="1746" y="2422"/>
              <a:ext cx="15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4" name="Line 579"/>
            <p:cNvSpPr>
              <a:spLocks noChangeShapeType="1"/>
            </p:cNvSpPr>
            <p:nvPr/>
          </p:nvSpPr>
          <p:spPr bwMode="auto">
            <a:xfrm>
              <a:off x="1766" y="2431"/>
              <a:ext cx="18" cy="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5" name="Line 580"/>
            <p:cNvSpPr>
              <a:spLocks noChangeShapeType="1"/>
            </p:cNvSpPr>
            <p:nvPr/>
          </p:nvSpPr>
          <p:spPr bwMode="auto">
            <a:xfrm flipV="1">
              <a:off x="1787" y="2427"/>
              <a:ext cx="22" cy="1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6" name="Line 581"/>
            <p:cNvSpPr>
              <a:spLocks noChangeShapeType="1"/>
            </p:cNvSpPr>
            <p:nvPr/>
          </p:nvSpPr>
          <p:spPr bwMode="auto">
            <a:xfrm flipV="1">
              <a:off x="1810" y="2407"/>
              <a:ext cx="7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7" name="Line 582"/>
            <p:cNvSpPr>
              <a:spLocks noChangeShapeType="1"/>
            </p:cNvSpPr>
            <p:nvPr/>
          </p:nvSpPr>
          <p:spPr bwMode="auto">
            <a:xfrm flipV="1">
              <a:off x="1823" y="2390"/>
              <a:ext cx="12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8" name="Line 583"/>
            <p:cNvSpPr>
              <a:spLocks noChangeShapeType="1"/>
            </p:cNvSpPr>
            <p:nvPr/>
          </p:nvSpPr>
          <p:spPr bwMode="auto">
            <a:xfrm flipV="1">
              <a:off x="1844" y="2371"/>
              <a:ext cx="13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9" name="Line 584"/>
            <p:cNvSpPr>
              <a:spLocks noChangeShapeType="1"/>
            </p:cNvSpPr>
            <p:nvPr/>
          </p:nvSpPr>
          <p:spPr bwMode="auto">
            <a:xfrm flipV="1">
              <a:off x="1860" y="2355"/>
              <a:ext cx="25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0" name="Line 585"/>
            <p:cNvSpPr>
              <a:spLocks noChangeShapeType="1"/>
            </p:cNvSpPr>
            <p:nvPr/>
          </p:nvSpPr>
          <p:spPr bwMode="auto">
            <a:xfrm flipV="1">
              <a:off x="1879" y="2337"/>
              <a:ext cx="3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1" name="Line 586"/>
            <p:cNvSpPr>
              <a:spLocks noChangeShapeType="1"/>
            </p:cNvSpPr>
            <p:nvPr/>
          </p:nvSpPr>
          <p:spPr bwMode="auto">
            <a:xfrm flipV="1">
              <a:off x="1894" y="2320"/>
              <a:ext cx="14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2" name="Line 587"/>
            <p:cNvSpPr>
              <a:spLocks noChangeShapeType="1"/>
            </p:cNvSpPr>
            <p:nvPr/>
          </p:nvSpPr>
          <p:spPr bwMode="auto">
            <a:xfrm flipV="1">
              <a:off x="1912" y="2303"/>
              <a:ext cx="1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3" name="Line 588"/>
            <p:cNvSpPr>
              <a:spLocks noChangeShapeType="1"/>
            </p:cNvSpPr>
            <p:nvPr/>
          </p:nvSpPr>
          <p:spPr bwMode="auto">
            <a:xfrm flipV="1">
              <a:off x="1931" y="2283"/>
              <a:ext cx="2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4" name="Line 589"/>
            <p:cNvSpPr>
              <a:spLocks noChangeShapeType="1"/>
            </p:cNvSpPr>
            <p:nvPr/>
          </p:nvSpPr>
          <p:spPr bwMode="auto">
            <a:xfrm flipV="1">
              <a:off x="1949" y="2269"/>
              <a:ext cx="7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5" name="Freeform 590"/>
            <p:cNvSpPr>
              <a:spLocks/>
            </p:cNvSpPr>
            <p:nvPr/>
          </p:nvSpPr>
          <p:spPr bwMode="auto">
            <a:xfrm>
              <a:off x="1964" y="2248"/>
              <a:ext cx="11" cy="17"/>
            </a:xfrm>
            <a:custGeom>
              <a:avLst/>
              <a:gdLst>
                <a:gd name="T0" fmla="*/ 0 w 8"/>
                <a:gd name="T1" fmla="*/ 36 h 14"/>
                <a:gd name="T2" fmla="*/ 25 w 8"/>
                <a:gd name="T3" fmla="*/ 13 h 14"/>
                <a:gd name="T4" fmla="*/ 25 w 8"/>
                <a:gd name="T5" fmla="*/ 0 h 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" h="14">
                  <a:moveTo>
                    <a:pt x="0" y="14"/>
                  </a:moveTo>
                  <a:lnTo>
                    <a:pt x="8" y="5"/>
                  </a:lnTo>
                  <a:lnTo>
                    <a:pt x="8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6" name="Line 591"/>
            <p:cNvSpPr>
              <a:spLocks noChangeShapeType="1"/>
            </p:cNvSpPr>
            <p:nvPr/>
          </p:nvSpPr>
          <p:spPr bwMode="auto">
            <a:xfrm flipH="1" flipV="1">
              <a:off x="1967" y="2223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7" name="Line 592"/>
            <p:cNvSpPr>
              <a:spLocks noChangeShapeType="1"/>
            </p:cNvSpPr>
            <p:nvPr/>
          </p:nvSpPr>
          <p:spPr bwMode="auto">
            <a:xfrm flipH="1" flipV="1">
              <a:off x="1961" y="2199"/>
              <a:ext cx="2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8" name="Line 593"/>
            <p:cNvSpPr>
              <a:spLocks noChangeShapeType="1"/>
            </p:cNvSpPr>
            <p:nvPr/>
          </p:nvSpPr>
          <p:spPr bwMode="auto">
            <a:xfrm flipH="1" flipV="1">
              <a:off x="1957" y="2177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9" name="Line 594"/>
            <p:cNvSpPr>
              <a:spLocks noChangeShapeType="1"/>
            </p:cNvSpPr>
            <p:nvPr/>
          </p:nvSpPr>
          <p:spPr bwMode="auto">
            <a:xfrm flipH="1" flipV="1">
              <a:off x="1949" y="2151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0" name="Line 595"/>
            <p:cNvSpPr>
              <a:spLocks noChangeShapeType="1"/>
            </p:cNvSpPr>
            <p:nvPr/>
          </p:nvSpPr>
          <p:spPr bwMode="auto">
            <a:xfrm flipH="1" flipV="1">
              <a:off x="1944" y="2127"/>
              <a:ext cx="0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1" name="Line 596"/>
            <p:cNvSpPr>
              <a:spLocks noChangeShapeType="1"/>
            </p:cNvSpPr>
            <p:nvPr/>
          </p:nvSpPr>
          <p:spPr bwMode="auto">
            <a:xfrm flipH="1" flipV="1">
              <a:off x="1936" y="2103"/>
              <a:ext cx="4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2" name="Line 597"/>
            <p:cNvSpPr>
              <a:spLocks noChangeShapeType="1"/>
            </p:cNvSpPr>
            <p:nvPr/>
          </p:nvSpPr>
          <p:spPr bwMode="auto">
            <a:xfrm flipV="1">
              <a:off x="1935" y="2093"/>
              <a:ext cx="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3" name="Line 598"/>
            <p:cNvSpPr>
              <a:spLocks noChangeShapeType="1"/>
            </p:cNvSpPr>
            <p:nvPr/>
          </p:nvSpPr>
          <p:spPr bwMode="auto">
            <a:xfrm>
              <a:off x="1975" y="2255"/>
              <a:ext cx="21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4" name="Line 599"/>
            <p:cNvSpPr>
              <a:spLocks noChangeShapeType="1"/>
            </p:cNvSpPr>
            <p:nvPr/>
          </p:nvSpPr>
          <p:spPr bwMode="auto">
            <a:xfrm>
              <a:off x="2007" y="2255"/>
              <a:ext cx="21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5" name="Line 600"/>
            <p:cNvSpPr>
              <a:spLocks noChangeShapeType="1"/>
            </p:cNvSpPr>
            <p:nvPr/>
          </p:nvSpPr>
          <p:spPr bwMode="auto">
            <a:xfrm>
              <a:off x="2031" y="2255"/>
              <a:ext cx="21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6" name="Line 601"/>
            <p:cNvSpPr>
              <a:spLocks noChangeShapeType="1"/>
            </p:cNvSpPr>
            <p:nvPr/>
          </p:nvSpPr>
          <p:spPr bwMode="auto">
            <a:xfrm>
              <a:off x="2054" y="2255"/>
              <a:ext cx="2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7" name="Line 602"/>
            <p:cNvSpPr>
              <a:spLocks noChangeShapeType="1"/>
            </p:cNvSpPr>
            <p:nvPr/>
          </p:nvSpPr>
          <p:spPr bwMode="auto">
            <a:xfrm>
              <a:off x="2079" y="2255"/>
              <a:ext cx="2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8" name="Line 603"/>
            <p:cNvSpPr>
              <a:spLocks noChangeShapeType="1"/>
            </p:cNvSpPr>
            <p:nvPr/>
          </p:nvSpPr>
          <p:spPr bwMode="auto">
            <a:xfrm>
              <a:off x="2103" y="2255"/>
              <a:ext cx="10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9" name="Line 604"/>
            <p:cNvSpPr>
              <a:spLocks noChangeShapeType="1"/>
            </p:cNvSpPr>
            <p:nvPr/>
          </p:nvSpPr>
          <p:spPr bwMode="auto">
            <a:xfrm>
              <a:off x="2118" y="2272"/>
              <a:ext cx="8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30" name="Line 605"/>
            <p:cNvSpPr>
              <a:spLocks noChangeShapeType="1"/>
            </p:cNvSpPr>
            <p:nvPr/>
          </p:nvSpPr>
          <p:spPr bwMode="auto">
            <a:xfrm>
              <a:off x="2132" y="2293"/>
              <a:ext cx="10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</p:grpSp>
      <p:grpSp>
        <p:nvGrpSpPr>
          <p:cNvPr id="22532" name="Group 606"/>
          <p:cNvGrpSpPr>
            <a:grpSpLocks/>
          </p:cNvGrpSpPr>
          <p:nvPr/>
        </p:nvGrpSpPr>
        <p:grpSpPr bwMode="auto">
          <a:xfrm>
            <a:off x="1081088" y="3725863"/>
            <a:ext cx="7494587" cy="2151062"/>
            <a:chOff x="281" y="2372"/>
            <a:chExt cx="5210" cy="1545"/>
          </a:xfrm>
        </p:grpSpPr>
        <p:grpSp>
          <p:nvGrpSpPr>
            <p:cNvPr id="22536" name="Group 607"/>
            <p:cNvGrpSpPr>
              <a:grpSpLocks/>
            </p:cNvGrpSpPr>
            <p:nvPr/>
          </p:nvGrpSpPr>
          <p:grpSpPr bwMode="auto">
            <a:xfrm>
              <a:off x="3895" y="2493"/>
              <a:ext cx="1596" cy="1424"/>
              <a:chOff x="3869" y="2243"/>
              <a:chExt cx="1596" cy="1424"/>
            </a:xfrm>
          </p:grpSpPr>
          <p:sp>
            <p:nvSpPr>
              <p:cNvPr id="131" name="Line 608"/>
              <p:cNvSpPr>
                <a:spLocks noChangeShapeType="1"/>
              </p:cNvSpPr>
              <p:nvPr/>
            </p:nvSpPr>
            <p:spPr bwMode="auto">
              <a:xfrm flipH="1">
                <a:off x="4705" y="2270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2" name="Line 609"/>
              <p:cNvSpPr>
                <a:spLocks noChangeShapeType="1"/>
              </p:cNvSpPr>
              <p:nvPr/>
            </p:nvSpPr>
            <p:spPr bwMode="auto">
              <a:xfrm flipH="1">
                <a:off x="4688" y="2291"/>
                <a:ext cx="3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3" name="Line 610"/>
              <p:cNvSpPr>
                <a:spLocks noChangeShapeType="1"/>
              </p:cNvSpPr>
              <p:nvPr/>
            </p:nvSpPr>
            <p:spPr bwMode="auto">
              <a:xfrm flipH="1">
                <a:off x="4676" y="2312"/>
                <a:ext cx="1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4" name="Line 611"/>
              <p:cNvSpPr>
                <a:spLocks noChangeShapeType="1"/>
              </p:cNvSpPr>
              <p:nvPr/>
            </p:nvSpPr>
            <p:spPr bwMode="auto">
              <a:xfrm flipH="1">
                <a:off x="4662" y="2336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5" name="Line 612"/>
              <p:cNvSpPr>
                <a:spLocks noChangeShapeType="1"/>
              </p:cNvSpPr>
              <p:nvPr/>
            </p:nvSpPr>
            <p:spPr bwMode="auto">
              <a:xfrm flipH="1">
                <a:off x="4652" y="2355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6" name="Line 613"/>
              <p:cNvSpPr>
                <a:spLocks noChangeShapeType="1"/>
              </p:cNvSpPr>
              <p:nvPr/>
            </p:nvSpPr>
            <p:spPr bwMode="auto">
              <a:xfrm flipH="1">
                <a:off x="4641" y="2375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7" name="Line 614"/>
              <p:cNvSpPr>
                <a:spLocks noChangeShapeType="1"/>
              </p:cNvSpPr>
              <p:nvPr/>
            </p:nvSpPr>
            <p:spPr bwMode="auto">
              <a:xfrm flipH="1">
                <a:off x="4623" y="2393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8" name="Line 615"/>
              <p:cNvSpPr>
                <a:spLocks noChangeShapeType="1"/>
              </p:cNvSpPr>
              <p:nvPr/>
            </p:nvSpPr>
            <p:spPr bwMode="auto">
              <a:xfrm flipH="1">
                <a:off x="4609" y="2424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9" name="Line 616"/>
              <p:cNvSpPr>
                <a:spLocks noChangeShapeType="1"/>
              </p:cNvSpPr>
              <p:nvPr/>
            </p:nvSpPr>
            <p:spPr bwMode="auto">
              <a:xfrm flipH="1">
                <a:off x="4598" y="2441"/>
                <a:ext cx="22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0" name="Line 617"/>
              <p:cNvSpPr>
                <a:spLocks noChangeShapeType="1"/>
              </p:cNvSpPr>
              <p:nvPr/>
            </p:nvSpPr>
            <p:spPr bwMode="auto">
              <a:xfrm flipH="1">
                <a:off x="4588" y="2458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1" name="Line 618"/>
              <p:cNvSpPr>
                <a:spLocks noChangeShapeType="1"/>
              </p:cNvSpPr>
              <p:nvPr/>
            </p:nvSpPr>
            <p:spPr bwMode="auto">
              <a:xfrm flipH="1">
                <a:off x="4568" y="2478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2" name="Line 619"/>
              <p:cNvSpPr>
                <a:spLocks noChangeShapeType="1"/>
              </p:cNvSpPr>
              <p:nvPr/>
            </p:nvSpPr>
            <p:spPr bwMode="auto">
              <a:xfrm flipH="1">
                <a:off x="4556" y="2502"/>
                <a:ext cx="11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3" name="Line 620"/>
              <p:cNvSpPr>
                <a:spLocks noChangeShapeType="1"/>
              </p:cNvSpPr>
              <p:nvPr/>
            </p:nvSpPr>
            <p:spPr bwMode="auto">
              <a:xfrm>
                <a:off x="4556" y="252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4" name="Line 621"/>
              <p:cNvSpPr>
                <a:spLocks noChangeShapeType="1"/>
              </p:cNvSpPr>
              <p:nvPr/>
            </p:nvSpPr>
            <p:spPr bwMode="auto">
              <a:xfrm>
                <a:off x="4556" y="2548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5" name="Line 622"/>
              <p:cNvSpPr>
                <a:spLocks noChangeShapeType="1"/>
              </p:cNvSpPr>
              <p:nvPr/>
            </p:nvSpPr>
            <p:spPr bwMode="auto">
              <a:xfrm>
                <a:off x="4556" y="2572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6" name="Line 623"/>
              <p:cNvSpPr>
                <a:spLocks noChangeShapeType="1"/>
              </p:cNvSpPr>
              <p:nvPr/>
            </p:nvSpPr>
            <p:spPr bwMode="auto">
              <a:xfrm>
                <a:off x="4556" y="2596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7" name="Line 624"/>
              <p:cNvSpPr>
                <a:spLocks noChangeShapeType="1"/>
              </p:cNvSpPr>
              <p:nvPr/>
            </p:nvSpPr>
            <p:spPr bwMode="auto">
              <a:xfrm>
                <a:off x="4556" y="2621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8" name="Line 625"/>
              <p:cNvSpPr>
                <a:spLocks noChangeShapeType="1"/>
              </p:cNvSpPr>
              <p:nvPr/>
            </p:nvSpPr>
            <p:spPr bwMode="auto">
              <a:xfrm>
                <a:off x="4556" y="2647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9" name="Line 626"/>
              <p:cNvSpPr>
                <a:spLocks noChangeShapeType="1"/>
              </p:cNvSpPr>
              <p:nvPr/>
            </p:nvSpPr>
            <p:spPr bwMode="auto">
              <a:xfrm>
                <a:off x="4556" y="2670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0" name="Line 627"/>
              <p:cNvSpPr>
                <a:spLocks noChangeShapeType="1"/>
              </p:cNvSpPr>
              <p:nvPr/>
            </p:nvSpPr>
            <p:spPr bwMode="auto">
              <a:xfrm>
                <a:off x="4556" y="269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1" name="Line 628"/>
              <p:cNvSpPr>
                <a:spLocks noChangeShapeType="1"/>
              </p:cNvSpPr>
              <p:nvPr/>
            </p:nvSpPr>
            <p:spPr bwMode="auto">
              <a:xfrm>
                <a:off x="4556" y="2719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2" name="Line 629"/>
              <p:cNvSpPr>
                <a:spLocks noChangeShapeType="1"/>
              </p:cNvSpPr>
              <p:nvPr/>
            </p:nvSpPr>
            <p:spPr bwMode="auto">
              <a:xfrm>
                <a:off x="4556" y="2750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3" name="Line 630"/>
              <p:cNvSpPr>
                <a:spLocks noChangeShapeType="1"/>
              </p:cNvSpPr>
              <p:nvPr/>
            </p:nvSpPr>
            <p:spPr bwMode="auto">
              <a:xfrm>
                <a:off x="4556" y="2770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4" name="Freeform 631"/>
              <p:cNvSpPr>
                <a:spLocks/>
              </p:cNvSpPr>
              <p:nvPr/>
            </p:nvSpPr>
            <p:spPr bwMode="auto">
              <a:xfrm>
                <a:off x="4549" y="2794"/>
                <a:ext cx="3" cy="11"/>
              </a:xfrm>
              <a:custGeom>
                <a:avLst/>
                <a:gdLst>
                  <a:gd name="T0" fmla="*/ 0 w 5"/>
                  <a:gd name="T1" fmla="*/ 0 h 13"/>
                  <a:gd name="T2" fmla="*/ 0 w 5"/>
                  <a:gd name="T3" fmla="*/ 6 h 13"/>
                  <a:gd name="T4" fmla="*/ 0 w 5"/>
                  <a:gd name="T5" fmla="*/ 8 h 1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" h="13">
                    <a:moveTo>
                      <a:pt x="5" y="0"/>
                    </a:moveTo>
                    <a:lnTo>
                      <a:pt x="5" y="11"/>
                    </a:lnTo>
                    <a:lnTo>
                      <a:pt x="0" y="13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5" name="Line 632"/>
              <p:cNvSpPr>
                <a:spLocks noChangeShapeType="1"/>
              </p:cNvSpPr>
              <p:nvPr/>
            </p:nvSpPr>
            <p:spPr bwMode="auto">
              <a:xfrm flipH="1">
                <a:off x="4524" y="2808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6" name="Line 633"/>
              <p:cNvSpPr>
                <a:spLocks noChangeShapeType="1"/>
              </p:cNvSpPr>
              <p:nvPr/>
            </p:nvSpPr>
            <p:spPr bwMode="auto">
              <a:xfrm flipH="1">
                <a:off x="4495" y="2811"/>
                <a:ext cx="21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7" name="Freeform 634"/>
              <p:cNvSpPr>
                <a:spLocks/>
              </p:cNvSpPr>
              <p:nvPr/>
            </p:nvSpPr>
            <p:spPr bwMode="auto">
              <a:xfrm>
                <a:off x="4481" y="2808"/>
                <a:ext cx="22" cy="8"/>
              </a:xfrm>
              <a:custGeom>
                <a:avLst/>
                <a:gdLst>
                  <a:gd name="T0" fmla="*/ 66 w 13"/>
                  <a:gd name="T1" fmla="*/ 10 h 10"/>
                  <a:gd name="T2" fmla="*/ 55 w 13"/>
                  <a:gd name="T3" fmla="*/ 10 h 10"/>
                  <a:gd name="T4" fmla="*/ 0 w 13"/>
                  <a:gd name="T5" fmla="*/ 0 h 1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10">
                    <a:moveTo>
                      <a:pt x="13" y="10"/>
                    </a:moveTo>
                    <a:lnTo>
                      <a:pt x="11" y="10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8" name="Line 635"/>
              <p:cNvSpPr>
                <a:spLocks noChangeShapeType="1"/>
              </p:cNvSpPr>
              <p:nvPr/>
            </p:nvSpPr>
            <p:spPr bwMode="auto">
              <a:xfrm flipH="1" flipV="1">
                <a:off x="4460" y="2792"/>
                <a:ext cx="1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9" name="Line 636"/>
              <p:cNvSpPr>
                <a:spLocks noChangeShapeType="1"/>
              </p:cNvSpPr>
              <p:nvPr/>
            </p:nvSpPr>
            <p:spPr bwMode="auto">
              <a:xfrm flipH="1" flipV="1">
                <a:off x="4439" y="2774"/>
                <a:ext cx="11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0" name="Line 637"/>
              <p:cNvSpPr>
                <a:spLocks noChangeShapeType="1"/>
              </p:cNvSpPr>
              <p:nvPr/>
            </p:nvSpPr>
            <p:spPr bwMode="auto">
              <a:xfrm flipH="1" flipV="1">
                <a:off x="4418" y="2761"/>
                <a:ext cx="13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1" name="Line 638"/>
              <p:cNvSpPr>
                <a:spLocks noChangeShapeType="1"/>
              </p:cNvSpPr>
              <p:nvPr/>
            </p:nvSpPr>
            <p:spPr bwMode="auto">
              <a:xfrm flipH="1" flipV="1">
                <a:off x="4396" y="2750"/>
                <a:ext cx="15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2" name="Line 639"/>
              <p:cNvSpPr>
                <a:spLocks noChangeShapeType="1"/>
              </p:cNvSpPr>
              <p:nvPr/>
            </p:nvSpPr>
            <p:spPr bwMode="auto">
              <a:xfrm flipH="1" flipV="1">
                <a:off x="4375" y="2737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3" name="Line 640"/>
              <p:cNvSpPr>
                <a:spLocks noChangeShapeType="1"/>
              </p:cNvSpPr>
              <p:nvPr/>
            </p:nvSpPr>
            <p:spPr bwMode="auto">
              <a:xfrm flipH="1" flipV="1">
                <a:off x="4347" y="2732"/>
                <a:ext cx="18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4" name="Line 641"/>
              <p:cNvSpPr>
                <a:spLocks noChangeShapeType="1"/>
              </p:cNvSpPr>
              <p:nvPr/>
            </p:nvSpPr>
            <p:spPr bwMode="auto">
              <a:xfrm flipH="1" flipV="1">
                <a:off x="4324" y="2722"/>
                <a:ext cx="19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5" name="Line 642"/>
              <p:cNvSpPr>
                <a:spLocks noChangeShapeType="1"/>
              </p:cNvSpPr>
              <p:nvPr/>
            </p:nvSpPr>
            <p:spPr bwMode="auto">
              <a:xfrm flipH="1" flipV="1">
                <a:off x="4300" y="2715"/>
                <a:ext cx="22" cy="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6" name="Line 643"/>
              <p:cNvSpPr>
                <a:spLocks noChangeShapeType="1"/>
              </p:cNvSpPr>
              <p:nvPr/>
            </p:nvSpPr>
            <p:spPr bwMode="auto">
              <a:xfrm flipH="1" flipV="1">
                <a:off x="4279" y="2709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7" name="Line 644"/>
              <p:cNvSpPr>
                <a:spLocks noChangeShapeType="1"/>
              </p:cNvSpPr>
              <p:nvPr/>
            </p:nvSpPr>
            <p:spPr bwMode="auto">
              <a:xfrm flipH="1" flipV="1">
                <a:off x="4249" y="2698"/>
                <a:ext cx="22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8" name="Line 645"/>
              <p:cNvSpPr>
                <a:spLocks noChangeShapeType="1"/>
              </p:cNvSpPr>
              <p:nvPr/>
            </p:nvSpPr>
            <p:spPr bwMode="auto">
              <a:xfrm flipH="1" flipV="1">
                <a:off x="4237" y="2691"/>
                <a:ext cx="21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9" name="Line 646"/>
              <p:cNvSpPr>
                <a:spLocks noChangeShapeType="1"/>
              </p:cNvSpPr>
              <p:nvPr/>
            </p:nvSpPr>
            <p:spPr bwMode="auto">
              <a:xfrm flipH="1" flipV="1">
                <a:off x="4208" y="2682"/>
                <a:ext cx="18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0" name="Line 647"/>
              <p:cNvSpPr>
                <a:spLocks noChangeShapeType="1"/>
              </p:cNvSpPr>
              <p:nvPr/>
            </p:nvSpPr>
            <p:spPr bwMode="auto">
              <a:xfrm flipH="1" flipV="1">
                <a:off x="4185" y="2681"/>
                <a:ext cx="20" cy="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1" name="Line 648"/>
              <p:cNvSpPr>
                <a:spLocks noChangeShapeType="1"/>
              </p:cNvSpPr>
              <p:nvPr/>
            </p:nvSpPr>
            <p:spPr bwMode="auto">
              <a:xfrm flipH="1" flipV="1">
                <a:off x="4162" y="2669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2" name="Line 649"/>
              <p:cNvSpPr>
                <a:spLocks noChangeShapeType="1"/>
              </p:cNvSpPr>
              <p:nvPr/>
            </p:nvSpPr>
            <p:spPr bwMode="auto">
              <a:xfrm flipH="1" flipV="1">
                <a:off x="4141" y="2664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3" name="Line 650"/>
              <p:cNvSpPr>
                <a:spLocks noChangeShapeType="1"/>
              </p:cNvSpPr>
              <p:nvPr/>
            </p:nvSpPr>
            <p:spPr bwMode="auto">
              <a:xfrm flipH="1" flipV="1">
                <a:off x="4111" y="2652"/>
                <a:ext cx="19" cy="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4" name="Freeform 651"/>
              <p:cNvSpPr>
                <a:spLocks/>
              </p:cNvSpPr>
              <p:nvPr/>
            </p:nvSpPr>
            <p:spPr bwMode="auto">
              <a:xfrm>
                <a:off x="4088" y="2651"/>
                <a:ext cx="21" cy="0"/>
              </a:xfrm>
              <a:custGeom>
                <a:avLst/>
                <a:gdLst>
                  <a:gd name="T0" fmla="*/ 17 w 17"/>
                  <a:gd name="T1" fmla="*/ 1 h 1"/>
                  <a:gd name="T2" fmla="*/ 11 w 17"/>
                  <a:gd name="T3" fmla="*/ 0 h 1"/>
                  <a:gd name="T4" fmla="*/ 0 w 17"/>
                  <a:gd name="T5" fmla="*/ 0 h 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" h="1">
                    <a:moveTo>
                      <a:pt x="17" y="1"/>
                    </a:moveTo>
                    <a:lnTo>
                      <a:pt x="11" y="0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5" name="Line 652"/>
              <p:cNvSpPr>
                <a:spLocks noChangeShapeType="1"/>
              </p:cNvSpPr>
              <p:nvPr/>
            </p:nvSpPr>
            <p:spPr bwMode="auto">
              <a:xfrm flipH="1">
                <a:off x="4066" y="2647"/>
                <a:ext cx="22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6" name="Line 653"/>
              <p:cNvSpPr>
                <a:spLocks noChangeShapeType="1"/>
              </p:cNvSpPr>
              <p:nvPr/>
            </p:nvSpPr>
            <p:spPr bwMode="auto">
              <a:xfrm flipH="1" flipV="1">
                <a:off x="4028" y="2647"/>
                <a:ext cx="25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7" name="Line 654"/>
              <p:cNvSpPr>
                <a:spLocks noChangeShapeType="1"/>
              </p:cNvSpPr>
              <p:nvPr/>
            </p:nvSpPr>
            <p:spPr bwMode="auto">
              <a:xfrm flipV="1">
                <a:off x="4028" y="2629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8" name="Line 655"/>
              <p:cNvSpPr>
                <a:spLocks noChangeShapeType="1"/>
              </p:cNvSpPr>
              <p:nvPr/>
            </p:nvSpPr>
            <p:spPr bwMode="auto">
              <a:xfrm flipV="1">
                <a:off x="4028" y="2600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9" name="Line 656"/>
              <p:cNvSpPr>
                <a:spLocks noChangeShapeType="1"/>
              </p:cNvSpPr>
              <p:nvPr/>
            </p:nvSpPr>
            <p:spPr bwMode="auto">
              <a:xfrm flipV="1">
                <a:off x="4026" y="2579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0" name="Line 657"/>
              <p:cNvSpPr>
                <a:spLocks noChangeShapeType="1"/>
              </p:cNvSpPr>
              <p:nvPr/>
            </p:nvSpPr>
            <p:spPr bwMode="auto">
              <a:xfrm flipH="1" flipV="1">
                <a:off x="4004" y="2562"/>
                <a:ext cx="9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1" name="Line 658"/>
              <p:cNvSpPr>
                <a:spLocks noChangeShapeType="1"/>
              </p:cNvSpPr>
              <p:nvPr/>
            </p:nvSpPr>
            <p:spPr bwMode="auto">
              <a:xfrm flipH="1" flipV="1">
                <a:off x="3992" y="2545"/>
                <a:ext cx="1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2" name="Freeform 659"/>
              <p:cNvSpPr>
                <a:spLocks/>
              </p:cNvSpPr>
              <p:nvPr/>
            </p:nvSpPr>
            <p:spPr bwMode="auto">
              <a:xfrm>
                <a:off x="3973" y="2528"/>
                <a:ext cx="8" cy="7"/>
              </a:xfrm>
              <a:custGeom>
                <a:avLst/>
                <a:gdLst>
                  <a:gd name="T0" fmla="*/ 1 w 12"/>
                  <a:gd name="T1" fmla="*/ 4 h 8"/>
                  <a:gd name="T2" fmla="*/ 1 w 12"/>
                  <a:gd name="T3" fmla="*/ 0 h 8"/>
                  <a:gd name="T4" fmla="*/ 0 w 12"/>
                  <a:gd name="T5" fmla="*/ 4 h 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2" h="8">
                    <a:moveTo>
                      <a:pt x="12" y="8"/>
                    </a:moveTo>
                    <a:lnTo>
                      <a:pt x="4" y="0"/>
                    </a:lnTo>
                    <a:lnTo>
                      <a:pt x="0" y="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3" name="Line 660"/>
              <p:cNvSpPr>
                <a:spLocks noChangeShapeType="1"/>
              </p:cNvSpPr>
              <p:nvPr/>
            </p:nvSpPr>
            <p:spPr bwMode="auto">
              <a:xfrm flipH="1">
                <a:off x="3954" y="2538"/>
                <a:ext cx="4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4" name="Line 661"/>
              <p:cNvSpPr>
                <a:spLocks noChangeShapeType="1"/>
              </p:cNvSpPr>
              <p:nvPr/>
            </p:nvSpPr>
            <p:spPr bwMode="auto">
              <a:xfrm flipH="1">
                <a:off x="3930" y="2562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5" name="Line 662"/>
              <p:cNvSpPr>
                <a:spLocks noChangeShapeType="1"/>
              </p:cNvSpPr>
              <p:nvPr/>
            </p:nvSpPr>
            <p:spPr bwMode="auto">
              <a:xfrm flipH="1" flipV="1">
                <a:off x="3920" y="2572"/>
                <a:ext cx="14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6" name="Line 663"/>
              <p:cNvSpPr>
                <a:spLocks noChangeShapeType="1"/>
              </p:cNvSpPr>
              <p:nvPr/>
            </p:nvSpPr>
            <p:spPr bwMode="auto">
              <a:xfrm flipH="1" flipV="1">
                <a:off x="3896" y="2570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7" name="Line 664"/>
              <p:cNvSpPr>
                <a:spLocks noChangeShapeType="1"/>
              </p:cNvSpPr>
              <p:nvPr/>
            </p:nvSpPr>
            <p:spPr bwMode="auto">
              <a:xfrm flipH="1" flipV="1">
                <a:off x="3869" y="2566"/>
                <a:ext cx="17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8" name="Line 665"/>
              <p:cNvSpPr>
                <a:spLocks noChangeShapeType="1"/>
              </p:cNvSpPr>
              <p:nvPr/>
            </p:nvSpPr>
            <p:spPr bwMode="auto">
              <a:xfrm>
                <a:off x="4556" y="2802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9" name="Line 666"/>
              <p:cNvSpPr>
                <a:spLocks noChangeShapeType="1"/>
              </p:cNvSpPr>
              <p:nvPr/>
            </p:nvSpPr>
            <p:spPr bwMode="auto">
              <a:xfrm>
                <a:off x="4577" y="2811"/>
                <a:ext cx="21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0" name="Line 667"/>
              <p:cNvSpPr>
                <a:spLocks noChangeShapeType="1"/>
              </p:cNvSpPr>
              <p:nvPr/>
            </p:nvSpPr>
            <p:spPr bwMode="auto">
              <a:xfrm>
                <a:off x="4602" y="2821"/>
                <a:ext cx="18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1" name="Line 668"/>
              <p:cNvSpPr>
                <a:spLocks noChangeShapeType="1"/>
              </p:cNvSpPr>
              <p:nvPr/>
            </p:nvSpPr>
            <p:spPr bwMode="auto">
              <a:xfrm>
                <a:off x="4623" y="2829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2" name="Freeform 669"/>
              <p:cNvSpPr>
                <a:spLocks/>
              </p:cNvSpPr>
              <p:nvPr/>
            </p:nvSpPr>
            <p:spPr bwMode="auto">
              <a:xfrm>
                <a:off x="4652" y="2838"/>
                <a:ext cx="21" cy="3"/>
              </a:xfrm>
              <a:custGeom>
                <a:avLst/>
                <a:gdLst>
                  <a:gd name="T0" fmla="*/ 0 w 15"/>
                  <a:gd name="T1" fmla="*/ 0 h 5"/>
                  <a:gd name="T2" fmla="*/ 80 w 15"/>
                  <a:gd name="T3" fmla="*/ 0 h 5"/>
                  <a:gd name="T4" fmla="*/ 80 w 15"/>
                  <a:gd name="T5" fmla="*/ 0 h 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5" h="5">
                    <a:moveTo>
                      <a:pt x="0" y="0"/>
                    </a:moveTo>
                    <a:lnTo>
                      <a:pt x="15" y="3"/>
                    </a:lnTo>
                    <a:lnTo>
                      <a:pt x="15" y="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3" name="Line 670"/>
              <p:cNvSpPr>
                <a:spLocks noChangeShapeType="1"/>
              </p:cNvSpPr>
              <p:nvPr/>
            </p:nvSpPr>
            <p:spPr bwMode="auto">
              <a:xfrm>
                <a:off x="4664" y="2853"/>
                <a:ext cx="3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4" name="Line 671"/>
              <p:cNvSpPr>
                <a:spLocks noChangeShapeType="1"/>
              </p:cNvSpPr>
              <p:nvPr/>
            </p:nvSpPr>
            <p:spPr bwMode="auto">
              <a:xfrm>
                <a:off x="4673" y="2876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5" name="Line 672"/>
              <p:cNvSpPr>
                <a:spLocks noChangeShapeType="1"/>
              </p:cNvSpPr>
              <p:nvPr/>
            </p:nvSpPr>
            <p:spPr bwMode="auto">
              <a:xfrm>
                <a:off x="4677" y="2900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6" name="Line 673"/>
              <p:cNvSpPr>
                <a:spLocks noChangeShapeType="1"/>
              </p:cNvSpPr>
              <p:nvPr/>
            </p:nvSpPr>
            <p:spPr bwMode="auto">
              <a:xfrm>
                <a:off x="4685" y="2922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7" name="Freeform 674"/>
              <p:cNvSpPr>
                <a:spLocks/>
              </p:cNvSpPr>
              <p:nvPr/>
            </p:nvSpPr>
            <p:spPr bwMode="auto">
              <a:xfrm>
                <a:off x="4694" y="2948"/>
                <a:ext cx="0" cy="16"/>
              </a:xfrm>
              <a:custGeom>
                <a:avLst/>
                <a:gdLst>
                  <a:gd name="T0" fmla="*/ 0 w 8"/>
                  <a:gd name="T1" fmla="*/ 0 h 15"/>
                  <a:gd name="T2" fmla="*/ 0 w 8"/>
                  <a:gd name="T3" fmla="*/ 11 h 15"/>
                  <a:gd name="T4" fmla="*/ 0 w 8"/>
                  <a:gd name="T5" fmla="*/ 15 h 1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8" h="15">
                    <a:moveTo>
                      <a:pt x="0" y="0"/>
                    </a:moveTo>
                    <a:lnTo>
                      <a:pt x="4" y="11"/>
                    </a:lnTo>
                    <a:lnTo>
                      <a:pt x="8" y="1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8" name="Line 675"/>
              <p:cNvSpPr>
                <a:spLocks noChangeShapeType="1"/>
              </p:cNvSpPr>
              <p:nvPr/>
            </p:nvSpPr>
            <p:spPr bwMode="auto">
              <a:xfrm>
                <a:off x="4705" y="2968"/>
                <a:ext cx="10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9" name="Line 676"/>
              <p:cNvSpPr>
                <a:spLocks noChangeShapeType="1"/>
              </p:cNvSpPr>
              <p:nvPr/>
            </p:nvSpPr>
            <p:spPr bwMode="auto">
              <a:xfrm>
                <a:off x="4720" y="2986"/>
                <a:ext cx="21" cy="9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0" name="Line 677"/>
              <p:cNvSpPr>
                <a:spLocks noChangeShapeType="1"/>
              </p:cNvSpPr>
              <p:nvPr/>
            </p:nvSpPr>
            <p:spPr bwMode="auto">
              <a:xfrm>
                <a:off x="4738" y="3003"/>
                <a:ext cx="3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1" name="Line 678"/>
              <p:cNvSpPr>
                <a:spLocks noChangeShapeType="1"/>
              </p:cNvSpPr>
              <p:nvPr/>
            </p:nvSpPr>
            <p:spPr bwMode="auto">
              <a:xfrm>
                <a:off x="4758" y="3022"/>
                <a:ext cx="11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2" name="Line 679"/>
              <p:cNvSpPr>
                <a:spLocks noChangeShapeType="1"/>
              </p:cNvSpPr>
              <p:nvPr/>
            </p:nvSpPr>
            <p:spPr bwMode="auto">
              <a:xfrm>
                <a:off x="4779" y="3039"/>
                <a:ext cx="11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3" name="Line 680"/>
              <p:cNvSpPr>
                <a:spLocks noChangeShapeType="1"/>
              </p:cNvSpPr>
              <p:nvPr/>
            </p:nvSpPr>
            <p:spPr bwMode="auto">
              <a:xfrm>
                <a:off x="4791" y="3059"/>
                <a:ext cx="2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4" name="Line 681"/>
              <p:cNvSpPr>
                <a:spLocks noChangeShapeType="1"/>
              </p:cNvSpPr>
              <p:nvPr/>
            </p:nvSpPr>
            <p:spPr bwMode="auto">
              <a:xfrm>
                <a:off x="4981" y="2243"/>
                <a:ext cx="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5" name="Line 682"/>
              <p:cNvSpPr>
                <a:spLocks noChangeShapeType="1"/>
              </p:cNvSpPr>
              <p:nvPr/>
            </p:nvSpPr>
            <p:spPr bwMode="auto">
              <a:xfrm>
                <a:off x="4981" y="2269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6" name="Line 683"/>
              <p:cNvSpPr>
                <a:spLocks noChangeShapeType="1"/>
              </p:cNvSpPr>
              <p:nvPr/>
            </p:nvSpPr>
            <p:spPr bwMode="auto">
              <a:xfrm>
                <a:off x="4981" y="2293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7" name="Line 684"/>
              <p:cNvSpPr>
                <a:spLocks noChangeShapeType="1"/>
              </p:cNvSpPr>
              <p:nvPr/>
            </p:nvSpPr>
            <p:spPr bwMode="auto">
              <a:xfrm>
                <a:off x="4981" y="2320"/>
                <a:ext cx="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8" name="Line 685"/>
              <p:cNvSpPr>
                <a:spLocks noChangeShapeType="1"/>
              </p:cNvSpPr>
              <p:nvPr/>
            </p:nvSpPr>
            <p:spPr bwMode="auto">
              <a:xfrm>
                <a:off x="4981" y="2342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9" name="Freeform 686"/>
              <p:cNvSpPr>
                <a:spLocks/>
              </p:cNvSpPr>
              <p:nvPr/>
            </p:nvSpPr>
            <p:spPr bwMode="auto">
              <a:xfrm>
                <a:off x="4981" y="2372"/>
                <a:ext cx="13" cy="1"/>
              </a:xfrm>
              <a:custGeom>
                <a:avLst/>
                <a:gdLst>
                  <a:gd name="T0" fmla="*/ 0 w 13"/>
                  <a:gd name="T1" fmla="*/ 0 h 5"/>
                  <a:gd name="T2" fmla="*/ 0 w 13"/>
                  <a:gd name="T3" fmla="*/ 0 h 5"/>
                  <a:gd name="T4" fmla="*/ 13 w 13"/>
                  <a:gd name="T5" fmla="*/ 0 h 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5">
                    <a:moveTo>
                      <a:pt x="0" y="0"/>
                    </a:moveTo>
                    <a:lnTo>
                      <a:pt x="0" y="2"/>
                    </a:lnTo>
                    <a:lnTo>
                      <a:pt x="13" y="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0" name="Line 687"/>
              <p:cNvSpPr>
                <a:spLocks noChangeShapeType="1"/>
              </p:cNvSpPr>
              <p:nvPr/>
            </p:nvSpPr>
            <p:spPr bwMode="auto">
              <a:xfrm>
                <a:off x="5003" y="2377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1" name="Line 688"/>
              <p:cNvSpPr>
                <a:spLocks noChangeShapeType="1"/>
              </p:cNvSpPr>
              <p:nvPr/>
            </p:nvSpPr>
            <p:spPr bwMode="auto">
              <a:xfrm>
                <a:off x="5026" y="2389"/>
                <a:ext cx="14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2" name="Line 689"/>
              <p:cNvSpPr>
                <a:spLocks noChangeShapeType="1"/>
              </p:cNvSpPr>
              <p:nvPr/>
            </p:nvSpPr>
            <p:spPr bwMode="auto">
              <a:xfrm>
                <a:off x="5050" y="2392"/>
                <a:ext cx="18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3" name="Freeform 690"/>
              <p:cNvSpPr>
                <a:spLocks/>
              </p:cNvSpPr>
              <p:nvPr/>
            </p:nvSpPr>
            <p:spPr bwMode="auto">
              <a:xfrm>
                <a:off x="5077" y="2399"/>
                <a:ext cx="11" cy="13"/>
              </a:xfrm>
              <a:custGeom>
                <a:avLst/>
                <a:gdLst>
                  <a:gd name="T0" fmla="*/ 0 w 9"/>
                  <a:gd name="T1" fmla="*/ 0 h 13"/>
                  <a:gd name="T2" fmla="*/ 2 w 9"/>
                  <a:gd name="T3" fmla="*/ 2 h 13"/>
                  <a:gd name="T4" fmla="*/ 14 w 9"/>
                  <a:gd name="T5" fmla="*/ 13 h 1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" h="13">
                    <a:moveTo>
                      <a:pt x="0" y="0"/>
                    </a:moveTo>
                    <a:lnTo>
                      <a:pt x="2" y="2"/>
                    </a:lnTo>
                    <a:lnTo>
                      <a:pt x="9" y="13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4" name="Line 691"/>
              <p:cNvSpPr>
                <a:spLocks noChangeShapeType="1"/>
              </p:cNvSpPr>
              <p:nvPr/>
            </p:nvSpPr>
            <p:spPr bwMode="auto">
              <a:xfrm>
                <a:off x="5088" y="2424"/>
                <a:ext cx="2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5" name="Line 692"/>
              <p:cNvSpPr>
                <a:spLocks noChangeShapeType="1"/>
              </p:cNvSpPr>
              <p:nvPr/>
            </p:nvSpPr>
            <p:spPr bwMode="auto">
              <a:xfrm>
                <a:off x="5098" y="2441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6" name="Line 693"/>
              <p:cNvSpPr>
                <a:spLocks noChangeShapeType="1"/>
              </p:cNvSpPr>
              <p:nvPr/>
            </p:nvSpPr>
            <p:spPr bwMode="auto">
              <a:xfrm>
                <a:off x="5112" y="2463"/>
                <a:ext cx="8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7" name="Line 694"/>
              <p:cNvSpPr>
                <a:spLocks noChangeShapeType="1"/>
              </p:cNvSpPr>
              <p:nvPr/>
            </p:nvSpPr>
            <p:spPr bwMode="auto">
              <a:xfrm>
                <a:off x="5130" y="2483"/>
                <a:ext cx="0" cy="1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8" name="Line 695"/>
              <p:cNvSpPr>
                <a:spLocks noChangeShapeType="1"/>
              </p:cNvSpPr>
              <p:nvPr/>
            </p:nvSpPr>
            <p:spPr bwMode="auto">
              <a:xfrm>
                <a:off x="5141" y="2509"/>
                <a:ext cx="11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9" name="Line 696"/>
              <p:cNvSpPr>
                <a:spLocks noChangeShapeType="1"/>
              </p:cNvSpPr>
              <p:nvPr/>
            </p:nvSpPr>
            <p:spPr bwMode="auto">
              <a:xfrm flipH="1">
                <a:off x="5141" y="2528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0" name="Line 697"/>
              <p:cNvSpPr>
                <a:spLocks noChangeShapeType="1"/>
              </p:cNvSpPr>
              <p:nvPr/>
            </p:nvSpPr>
            <p:spPr bwMode="auto">
              <a:xfrm flipH="1">
                <a:off x="5141" y="2552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1" name="Line 698"/>
              <p:cNvSpPr>
                <a:spLocks noChangeShapeType="1"/>
              </p:cNvSpPr>
              <p:nvPr/>
            </p:nvSpPr>
            <p:spPr bwMode="auto">
              <a:xfrm flipH="1">
                <a:off x="5134" y="2579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2" name="Line 699"/>
              <p:cNvSpPr>
                <a:spLocks noChangeShapeType="1"/>
              </p:cNvSpPr>
              <p:nvPr/>
            </p:nvSpPr>
            <p:spPr bwMode="auto">
              <a:xfrm flipH="1">
                <a:off x="5122" y="2600"/>
                <a:ext cx="8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3" name="Line 700"/>
              <p:cNvSpPr>
                <a:spLocks noChangeShapeType="1"/>
              </p:cNvSpPr>
              <p:nvPr/>
            </p:nvSpPr>
            <p:spPr bwMode="auto">
              <a:xfrm flipH="1">
                <a:off x="5120" y="2623"/>
                <a:ext cx="2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4" name="Line 701"/>
              <p:cNvSpPr>
                <a:spLocks noChangeShapeType="1"/>
              </p:cNvSpPr>
              <p:nvPr/>
            </p:nvSpPr>
            <p:spPr bwMode="auto">
              <a:xfrm>
                <a:off x="5120" y="2647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5" name="Line 702"/>
              <p:cNvSpPr>
                <a:spLocks noChangeShapeType="1"/>
              </p:cNvSpPr>
              <p:nvPr/>
            </p:nvSpPr>
            <p:spPr bwMode="auto">
              <a:xfrm>
                <a:off x="5130" y="2670"/>
                <a:ext cx="0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6" name="Line 703"/>
              <p:cNvSpPr>
                <a:spLocks noChangeShapeType="1"/>
              </p:cNvSpPr>
              <p:nvPr/>
            </p:nvSpPr>
            <p:spPr bwMode="auto">
              <a:xfrm>
                <a:off x="5141" y="2691"/>
                <a:ext cx="11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7" name="Line 704"/>
              <p:cNvSpPr>
                <a:spLocks noChangeShapeType="1"/>
              </p:cNvSpPr>
              <p:nvPr/>
            </p:nvSpPr>
            <p:spPr bwMode="auto">
              <a:xfrm>
                <a:off x="5152" y="2717"/>
                <a:ext cx="0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8" name="Freeform 705"/>
              <p:cNvSpPr>
                <a:spLocks/>
              </p:cNvSpPr>
              <p:nvPr/>
            </p:nvSpPr>
            <p:spPr bwMode="auto">
              <a:xfrm>
                <a:off x="5162" y="2737"/>
                <a:ext cx="0" cy="18"/>
              </a:xfrm>
              <a:custGeom>
                <a:avLst/>
                <a:gdLst>
                  <a:gd name="T0" fmla="*/ 0 w 2"/>
                  <a:gd name="T1" fmla="*/ 0 h 15"/>
                  <a:gd name="T2" fmla="*/ 1 w 2"/>
                  <a:gd name="T3" fmla="*/ 10 h 15"/>
                  <a:gd name="T4" fmla="*/ 1 w 2"/>
                  <a:gd name="T5" fmla="*/ 37 h 1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" h="15">
                    <a:moveTo>
                      <a:pt x="0" y="0"/>
                    </a:moveTo>
                    <a:lnTo>
                      <a:pt x="2" y="4"/>
                    </a:lnTo>
                    <a:lnTo>
                      <a:pt x="2" y="1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9" name="Line 706"/>
              <p:cNvSpPr>
                <a:spLocks noChangeShapeType="1"/>
              </p:cNvSpPr>
              <p:nvPr/>
            </p:nvSpPr>
            <p:spPr bwMode="auto">
              <a:xfrm>
                <a:off x="5162" y="2767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0" name="Line 707"/>
              <p:cNvSpPr>
                <a:spLocks noChangeShapeType="1"/>
              </p:cNvSpPr>
              <p:nvPr/>
            </p:nvSpPr>
            <p:spPr bwMode="auto">
              <a:xfrm>
                <a:off x="5162" y="278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1" name="Line 708"/>
              <p:cNvSpPr>
                <a:spLocks noChangeShapeType="1"/>
              </p:cNvSpPr>
              <p:nvPr/>
            </p:nvSpPr>
            <p:spPr bwMode="auto">
              <a:xfrm>
                <a:off x="5162" y="2811"/>
                <a:ext cx="0" cy="22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2" name="Line 709"/>
              <p:cNvSpPr>
                <a:spLocks noChangeShapeType="1"/>
              </p:cNvSpPr>
              <p:nvPr/>
            </p:nvSpPr>
            <p:spPr bwMode="auto">
              <a:xfrm>
                <a:off x="5162" y="283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3" name="Line 710"/>
              <p:cNvSpPr>
                <a:spLocks noChangeShapeType="1"/>
              </p:cNvSpPr>
              <p:nvPr/>
            </p:nvSpPr>
            <p:spPr bwMode="auto">
              <a:xfrm>
                <a:off x="5162" y="286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4" name="Line 711"/>
              <p:cNvSpPr>
                <a:spLocks noChangeShapeType="1"/>
              </p:cNvSpPr>
              <p:nvPr/>
            </p:nvSpPr>
            <p:spPr bwMode="auto">
              <a:xfrm>
                <a:off x="5162" y="2887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5" name="Line 712"/>
              <p:cNvSpPr>
                <a:spLocks noChangeShapeType="1"/>
              </p:cNvSpPr>
              <p:nvPr/>
            </p:nvSpPr>
            <p:spPr bwMode="auto">
              <a:xfrm>
                <a:off x="5162" y="291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6" name="Line 713"/>
              <p:cNvSpPr>
                <a:spLocks noChangeShapeType="1"/>
              </p:cNvSpPr>
              <p:nvPr/>
            </p:nvSpPr>
            <p:spPr bwMode="auto">
              <a:xfrm>
                <a:off x="5162" y="293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7" name="Line 714"/>
              <p:cNvSpPr>
                <a:spLocks noChangeShapeType="1"/>
              </p:cNvSpPr>
              <p:nvPr/>
            </p:nvSpPr>
            <p:spPr bwMode="auto">
              <a:xfrm>
                <a:off x="5162" y="2963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8" name="Line 715"/>
              <p:cNvSpPr>
                <a:spLocks noChangeShapeType="1"/>
              </p:cNvSpPr>
              <p:nvPr/>
            </p:nvSpPr>
            <p:spPr bwMode="auto">
              <a:xfrm>
                <a:off x="5162" y="2986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9" name="Line 716"/>
              <p:cNvSpPr>
                <a:spLocks noChangeShapeType="1"/>
              </p:cNvSpPr>
              <p:nvPr/>
            </p:nvSpPr>
            <p:spPr bwMode="auto">
              <a:xfrm>
                <a:off x="5162" y="3011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0" name="Line 717"/>
              <p:cNvSpPr>
                <a:spLocks noChangeShapeType="1"/>
              </p:cNvSpPr>
              <p:nvPr/>
            </p:nvSpPr>
            <p:spPr bwMode="auto">
              <a:xfrm>
                <a:off x="5162" y="3033"/>
                <a:ext cx="22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1" name="Line 718"/>
              <p:cNvSpPr>
                <a:spLocks noChangeShapeType="1"/>
              </p:cNvSpPr>
              <p:nvPr/>
            </p:nvSpPr>
            <p:spPr bwMode="auto">
              <a:xfrm>
                <a:off x="5184" y="3049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2" name="Line 719"/>
              <p:cNvSpPr>
                <a:spLocks noChangeShapeType="1"/>
              </p:cNvSpPr>
              <p:nvPr/>
            </p:nvSpPr>
            <p:spPr bwMode="auto">
              <a:xfrm>
                <a:off x="5205" y="3060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3" name="Line 720"/>
              <p:cNvSpPr>
                <a:spLocks noChangeShapeType="1"/>
              </p:cNvSpPr>
              <p:nvPr/>
            </p:nvSpPr>
            <p:spPr bwMode="auto">
              <a:xfrm>
                <a:off x="5226" y="3078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4" name="Line 721"/>
              <p:cNvSpPr>
                <a:spLocks noChangeShapeType="1"/>
              </p:cNvSpPr>
              <p:nvPr/>
            </p:nvSpPr>
            <p:spPr bwMode="auto">
              <a:xfrm>
                <a:off x="5246" y="3090"/>
                <a:ext cx="11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5" name="Line 722"/>
              <p:cNvSpPr>
                <a:spLocks noChangeShapeType="1"/>
              </p:cNvSpPr>
              <p:nvPr/>
            </p:nvSpPr>
            <p:spPr bwMode="auto">
              <a:xfrm>
                <a:off x="5262" y="3104"/>
                <a:ext cx="19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6" name="Line 723"/>
              <p:cNvSpPr>
                <a:spLocks noChangeShapeType="1"/>
              </p:cNvSpPr>
              <p:nvPr/>
            </p:nvSpPr>
            <p:spPr bwMode="auto">
              <a:xfrm>
                <a:off x="5290" y="3117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7" name="Line 724"/>
              <p:cNvSpPr>
                <a:spLocks noChangeShapeType="1"/>
              </p:cNvSpPr>
              <p:nvPr/>
            </p:nvSpPr>
            <p:spPr bwMode="auto">
              <a:xfrm>
                <a:off x="5310" y="3131"/>
                <a:ext cx="22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8" name="Line 725"/>
              <p:cNvSpPr>
                <a:spLocks noChangeShapeType="1"/>
              </p:cNvSpPr>
              <p:nvPr/>
            </p:nvSpPr>
            <p:spPr bwMode="auto">
              <a:xfrm>
                <a:off x="5333" y="3145"/>
                <a:ext cx="2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9" name="Freeform 726"/>
              <p:cNvSpPr>
                <a:spLocks/>
              </p:cNvSpPr>
              <p:nvPr/>
            </p:nvSpPr>
            <p:spPr bwMode="auto">
              <a:xfrm>
                <a:off x="5343" y="3158"/>
                <a:ext cx="15" cy="0"/>
              </a:xfrm>
              <a:custGeom>
                <a:avLst/>
                <a:gdLst>
                  <a:gd name="T0" fmla="*/ 0 w 15"/>
                  <a:gd name="T1" fmla="*/ 0 h 5"/>
                  <a:gd name="T2" fmla="*/ 11 w 15"/>
                  <a:gd name="T3" fmla="*/ 0 h 5"/>
                  <a:gd name="T4" fmla="*/ 15 w 15"/>
                  <a:gd name="T5" fmla="*/ 0 h 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5" h="5">
                    <a:moveTo>
                      <a:pt x="0" y="0"/>
                    </a:moveTo>
                    <a:lnTo>
                      <a:pt x="11" y="5"/>
                    </a:lnTo>
                    <a:lnTo>
                      <a:pt x="15" y="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0" name="Line 727"/>
              <p:cNvSpPr>
                <a:spLocks noChangeShapeType="1"/>
              </p:cNvSpPr>
              <p:nvPr/>
            </p:nvSpPr>
            <p:spPr bwMode="auto">
              <a:xfrm flipV="1">
                <a:off x="5368" y="3145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1" name="Freeform 728"/>
              <p:cNvSpPr>
                <a:spLocks/>
              </p:cNvSpPr>
              <p:nvPr/>
            </p:nvSpPr>
            <p:spPr bwMode="auto">
              <a:xfrm>
                <a:off x="5386" y="3135"/>
                <a:ext cx="10" cy="8"/>
              </a:xfrm>
              <a:custGeom>
                <a:avLst/>
                <a:gdLst>
                  <a:gd name="T0" fmla="*/ 0 w 11"/>
                  <a:gd name="T1" fmla="*/ 2 h 9"/>
                  <a:gd name="T2" fmla="*/ 2 w 11"/>
                  <a:gd name="T3" fmla="*/ 0 h 9"/>
                  <a:gd name="T4" fmla="*/ 11 w 11"/>
                  <a:gd name="T5" fmla="*/ 4 h 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1" h="9">
                    <a:moveTo>
                      <a:pt x="0" y="2"/>
                    </a:moveTo>
                    <a:lnTo>
                      <a:pt x="2" y="0"/>
                    </a:lnTo>
                    <a:lnTo>
                      <a:pt x="11" y="9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2" name="Freeform 729"/>
              <p:cNvSpPr>
                <a:spLocks/>
              </p:cNvSpPr>
              <p:nvPr/>
            </p:nvSpPr>
            <p:spPr bwMode="auto">
              <a:xfrm>
                <a:off x="5407" y="3152"/>
                <a:ext cx="0" cy="11"/>
              </a:xfrm>
              <a:custGeom>
                <a:avLst/>
                <a:gdLst>
                  <a:gd name="T0" fmla="*/ 0 w 5"/>
                  <a:gd name="T1" fmla="*/ 0 h 14"/>
                  <a:gd name="T2" fmla="*/ 0 w 5"/>
                  <a:gd name="T3" fmla="*/ 2 h 14"/>
                  <a:gd name="T4" fmla="*/ 0 w 5"/>
                  <a:gd name="T5" fmla="*/ 5 h 1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" h="14">
                    <a:moveTo>
                      <a:pt x="0" y="0"/>
                    </a:moveTo>
                    <a:lnTo>
                      <a:pt x="5" y="5"/>
                    </a:lnTo>
                    <a:lnTo>
                      <a:pt x="5" y="1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3" name="Line 730"/>
              <p:cNvSpPr>
                <a:spLocks noChangeShapeType="1"/>
              </p:cNvSpPr>
              <p:nvPr/>
            </p:nvSpPr>
            <p:spPr bwMode="auto">
              <a:xfrm>
                <a:off x="5407" y="3172"/>
                <a:ext cx="1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4" name="Line 731"/>
              <p:cNvSpPr>
                <a:spLocks noChangeShapeType="1"/>
              </p:cNvSpPr>
              <p:nvPr/>
            </p:nvSpPr>
            <p:spPr bwMode="auto">
              <a:xfrm>
                <a:off x="5418" y="3196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5" name="Line 732"/>
              <p:cNvSpPr>
                <a:spLocks noChangeShapeType="1"/>
              </p:cNvSpPr>
              <p:nvPr/>
            </p:nvSpPr>
            <p:spPr bwMode="auto">
              <a:xfrm>
                <a:off x="5429" y="3209"/>
                <a:ext cx="24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6" name="Line 733"/>
              <p:cNvSpPr>
                <a:spLocks noChangeShapeType="1"/>
              </p:cNvSpPr>
              <p:nvPr/>
            </p:nvSpPr>
            <p:spPr bwMode="auto">
              <a:xfrm>
                <a:off x="5453" y="3227"/>
                <a:ext cx="22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7" name="Line 734"/>
              <p:cNvSpPr>
                <a:spLocks noChangeShapeType="1"/>
              </p:cNvSpPr>
              <p:nvPr/>
            </p:nvSpPr>
            <p:spPr bwMode="auto">
              <a:xfrm flipH="1" flipV="1">
                <a:off x="4779" y="3652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8" name="Line 735"/>
              <p:cNvSpPr>
                <a:spLocks noChangeShapeType="1"/>
              </p:cNvSpPr>
              <p:nvPr/>
            </p:nvSpPr>
            <p:spPr bwMode="auto">
              <a:xfrm flipH="1" flipV="1">
                <a:off x="4769" y="3625"/>
                <a:ext cx="2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9" name="Line 736"/>
              <p:cNvSpPr>
                <a:spLocks noChangeShapeType="1"/>
              </p:cNvSpPr>
              <p:nvPr/>
            </p:nvSpPr>
            <p:spPr bwMode="auto">
              <a:xfrm flipH="1" flipV="1">
                <a:off x="4769" y="360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0" name="Line 737"/>
              <p:cNvSpPr>
                <a:spLocks noChangeShapeType="1"/>
              </p:cNvSpPr>
              <p:nvPr/>
            </p:nvSpPr>
            <p:spPr bwMode="auto">
              <a:xfrm flipH="1" flipV="1">
                <a:off x="4758" y="3579"/>
                <a:ext cx="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1" name="Line 738"/>
              <p:cNvSpPr>
                <a:spLocks noChangeShapeType="1"/>
              </p:cNvSpPr>
              <p:nvPr/>
            </p:nvSpPr>
            <p:spPr bwMode="auto">
              <a:xfrm flipH="1" flipV="1">
                <a:off x="4751" y="3552"/>
                <a:ext cx="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2" name="Line 739"/>
              <p:cNvSpPr>
                <a:spLocks noChangeShapeType="1"/>
              </p:cNvSpPr>
              <p:nvPr/>
            </p:nvSpPr>
            <p:spPr bwMode="auto">
              <a:xfrm flipH="1" flipV="1">
                <a:off x="4747" y="3532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3" name="Line 740"/>
              <p:cNvSpPr>
                <a:spLocks noChangeShapeType="1"/>
              </p:cNvSpPr>
              <p:nvPr/>
            </p:nvSpPr>
            <p:spPr bwMode="auto">
              <a:xfrm flipH="1" flipV="1">
                <a:off x="4737" y="3504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4" name="Line 741"/>
              <p:cNvSpPr>
                <a:spLocks noChangeShapeType="1"/>
              </p:cNvSpPr>
              <p:nvPr/>
            </p:nvSpPr>
            <p:spPr bwMode="auto">
              <a:xfrm flipV="1">
                <a:off x="4737" y="3485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5" name="Line 742"/>
              <p:cNvSpPr>
                <a:spLocks noChangeShapeType="1"/>
              </p:cNvSpPr>
              <p:nvPr/>
            </p:nvSpPr>
            <p:spPr bwMode="auto">
              <a:xfrm flipV="1">
                <a:off x="4747" y="3459"/>
                <a:ext cx="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6" name="Line 743"/>
              <p:cNvSpPr>
                <a:spLocks noChangeShapeType="1"/>
              </p:cNvSpPr>
              <p:nvPr/>
            </p:nvSpPr>
            <p:spPr bwMode="auto">
              <a:xfrm flipV="1">
                <a:off x="4751" y="3436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7" name="Line 744"/>
              <p:cNvSpPr>
                <a:spLocks noChangeShapeType="1"/>
              </p:cNvSpPr>
              <p:nvPr/>
            </p:nvSpPr>
            <p:spPr bwMode="auto">
              <a:xfrm flipV="1">
                <a:off x="4758" y="3412"/>
                <a:ext cx="11" cy="1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8" name="Line 745"/>
              <p:cNvSpPr>
                <a:spLocks noChangeShapeType="1"/>
              </p:cNvSpPr>
              <p:nvPr/>
            </p:nvSpPr>
            <p:spPr bwMode="auto">
              <a:xfrm flipV="1">
                <a:off x="4769" y="3383"/>
                <a:ext cx="0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9" name="Line 746"/>
              <p:cNvSpPr>
                <a:spLocks noChangeShapeType="1"/>
              </p:cNvSpPr>
              <p:nvPr/>
            </p:nvSpPr>
            <p:spPr bwMode="auto">
              <a:xfrm flipV="1">
                <a:off x="4769" y="3366"/>
                <a:ext cx="2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0" name="Line 747"/>
              <p:cNvSpPr>
                <a:spLocks noChangeShapeType="1"/>
              </p:cNvSpPr>
              <p:nvPr/>
            </p:nvSpPr>
            <p:spPr bwMode="auto">
              <a:xfrm flipV="1">
                <a:off x="4779" y="3339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1" name="Freeform 748"/>
              <p:cNvSpPr>
                <a:spLocks/>
              </p:cNvSpPr>
              <p:nvPr/>
            </p:nvSpPr>
            <p:spPr bwMode="auto">
              <a:xfrm>
                <a:off x="4781" y="3318"/>
                <a:ext cx="3" cy="17"/>
              </a:xfrm>
              <a:custGeom>
                <a:avLst/>
                <a:gdLst>
                  <a:gd name="T0" fmla="*/ 0 w 6"/>
                  <a:gd name="T1" fmla="*/ 27 h 14"/>
                  <a:gd name="T2" fmla="*/ 1 w 6"/>
                  <a:gd name="T3" fmla="*/ 2 h 14"/>
                  <a:gd name="T4" fmla="*/ 1 w 6"/>
                  <a:gd name="T5" fmla="*/ 0 h 1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" h="14">
                    <a:moveTo>
                      <a:pt x="0" y="14"/>
                    </a:moveTo>
                    <a:lnTo>
                      <a:pt x="4" y="2"/>
                    </a:lnTo>
                    <a:lnTo>
                      <a:pt x="6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2" name="Line 749"/>
              <p:cNvSpPr>
                <a:spLocks noChangeShapeType="1"/>
              </p:cNvSpPr>
              <p:nvPr/>
            </p:nvSpPr>
            <p:spPr bwMode="auto">
              <a:xfrm flipV="1">
                <a:off x="4794" y="3298"/>
                <a:ext cx="8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3" name="Line 750"/>
              <p:cNvSpPr>
                <a:spLocks noChangeShapeType="1"/>
              </p:cNvSpPr>
              <p:nvPr/>
            </p:nvSpPr>
            <p:spPr bwMode="auto">
              <a:xfrm flipV="1">
                <a:off x="4811" y="3274"/>
                <a:ext cx="11" cy="1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4" name="Line 751"/>
              <p:cNvSpPr>
                <a:spLocks noChangeShapeType="1"/>
              </p:cNvSpPr>
              <p:nvPr/>
            </p:nvSpPr>
            <p:spPr bwMode="auto">
              <a:xfrm flipV="1">
                <a:off x="4822" y="3254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5" name="Line 752"/>
              <p:cNvSpPr>
                <a:spLocks noChangeShapeType="1"/>
              </p:cNvSpPr>
              <p:nvPr/>
            </p:nvSpPr>
            <p:spPr bwMode="auto">
              <a:xfrm flipV="1">
                <a:off x="4835" y="3234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6" name="Line 753"/>
              <p:cNvSpPr>
                <a:spLocks noChangeShapeType="1"/>
              </p:cNvSpPr>
              <p:nvPr/>
            </p:nvSpPr>
            <p:spPr bwMode="auto">
              <a:xfrm flipV="1">
                <a:off x="4854" y="3215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7" name="Line 754"/>
              <p:cNvSpPr>
                <a:spLocks noChangeShapeType="1"/>
              </p:cNvSpPr>
              <p:nvPr/>
            </p:nvSpPr>
            <p:spPr bwMode="auto">
              <a:xfrm flipV="1">
                <a:off x="4865" y="3192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8" name="Line 755"/>
              <p:cNvSpPr>
                <a:spLocks noChangeShapeType="1"/>
              </p:cNvSpPr>
              <p:nvPr/>
            </p:nvSpPr>
            <p:spPr bwMode="auto">
              <a:xfrm flipV="1">
                <a:off x="4879" y="3172"/>
                <a:ext cx="8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9" name="Freeform 756"/>
              <p:cNvSpPr>
                <a:spLocks/>
              </p:cNvSpPr>
              <p:nvPr/>
            </p:nvSpPr>
            <p:spPr bwMode="auto">
              <a:xfrm>
                <a:off x="4896" y="3155"/>
                <a:ext cx="22" cy="7"/>
              </a:xfrm>
              <a:custGeom>
                <a:avLst/>
                <a:gdLst>
                  <a:gd name="T0" fmla="*/ 0 w 13"/>
                  <a:gd name="T1" fmla="*/ 1 h 9"/>
                  <a:gd name="T2" fmla="*/ 83 w 13"/>
                  <a:gd name="T3" fmla="*/ 1 h 9"/>
                  <a:gd name="T4" fmla="*/ 181 w 13"/>
                  <a:gd name="T5" fmla="*/ 0 h 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9">
                    <a:moveTo>
                      <a:pt x="0" y="9"/>
                    </a:moveTo>
                    <a:lnTo>
                      <a:pt x="6" y="4"/>
                    </a:lnTo>
                    <a:lnTo>
                      <a:pt x="13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0" name="Line 757"/>
              <p:cNvSpPr>
                <a:spLocks noChangeShapeType="1"/>
              </p:cNvSpPr>
              <p:nvPr/>
            </p:nvSpPr>
            <p:spPr bwMode="auto">
              <a:xfrm flipV="1">
                <a:off x="4918" y="3145"/>
                <a:ext cx="2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1" name="Line 758"/>
              <p:cNvSpPr>
                <a:spLocks noChangeShapeType="1"/>
              </p:cNvSpPr>
              <p:nvPr/>
            </p:nvSpPr>
            <p:spPr bwMode="auto">
              <a:xfrm flipV="1">
                <a:off x="4939" y="3135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2" name="Line 759"/>
              <p:cNvSpPr>
                <a:spLocks noChangeShapeType="1"/>
              </p:cNvSpPr>
              <p:nvPr/>
            </p:nvSpPr>
            <p:spPr bwMode="auto">
              <a:xfrm flipV="1">
                <a:off x="4960" y="3128"/>
                <a:ext cx="13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3" name="Line 760"/>
              <p:cNvSpPr>
                <a:spLocks noChangeShapeType="1"/>
              </p:cNvSpPr>
              <p:nvPr/>
            </p:nvSpPr>
            <p:spPr bwMode="auto">
              <a:xfrm flipV="1">
                <a:off x="4981" y="3115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4" name="Line 761"/>
              <p:cNvSpPr>
                <a:spLocks noChangeShapeType="1"/>
              </p:cNvSpPr>
              <p:nvPr/>
            </p:nvSpPr>
            <p:spPr bwMode="auto">
              <a:xfrm flipV="1">
                <a:off x="5004" y="3104"/>
                <a:ext cx="20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5" name="Line 762"/>
              <p:cNvSpPr>
                <a:spLocks noChangeShapeType="1"/>
              </p:cNvSpPr>
              <p:nvPr/>
            </p:nvSpPr>
            <p:spPr bwMode="auto">
              <a:xfrm flipV="1">
                <a:off x="5026" y="3095"/>
                <a:ext cx="14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6" name="Line 763"/>
              <p:cNvSpPr>
                <a:spLocks noChangeShapeType="1"/>
              </p:cNvSpPr>
              <p:nvPr/>
            </p:nvSpPr>
            <p:spPr bwMode="auto">
              <a:xfrm flipV="1">
                <a:off x="5050" y="3084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7" name="Line 764"/>
              <p:cNvSpPr>
                <a:spLocks noChangeShapeType="1"/>
              </p:cNvSpPr>
              <p:nvPr/>
            </p:nvSpPr>
            <p:spPr bwMode="auto">
              <a:xfrm flipV="1">
                <a:off x="5069" y="3070"/>
                <a:ext cx="19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8" name="Line 765"/>
              <p:cNvSpPr>
                <a:spLocks noChangeShapeType="1"/>
              </p:cNvSpPr>
              <p:nvPr/>
            </p:nvSpPr>
            <p:spPr bwMode="auto">
              <a:xfrm flipV="1">
                <a:off x="5098" y="3060"/>
                <a:ext cx="22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9" name="Line 766"/>
              <p:cNvSpPr>
                <a:spLocks noChangeShapeType="1"/>
              </p:cNvSpPr>
              <p:nvPr/>
            </p:nvSpPr>
            <p:spPr bwMode="auto">
              <a:xfrm flipV="1">
                <a:off x="5120" y="3052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0" name="Line 767"/>
              <p:cNvSpPr>
                <a:spLocks noChangeShapeType="1"/>
              </p:cNvSpPr>
              <p:nvPr/>
            </p:nvSpPr>
            <p:spPr bwMode="auto">
              <a:xfrm flipV="1">
                <a:off x="5141" y="3042"/>
                <a:ext cx="21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1" name="Line 768"/>
              <p:cNvSpPr>
                <a:spLocks noChangeShapeType="1"/>
              </p:cNvSpPr>
              <p:nvPr/>
            </p:nvSpPr>
            <p:spPr bwMode="auto">
              <a:xfrm>
                <a:off x="4484" y="2818"/>
                <a:ext cx="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2" name="Line 769"/>
              <p:cNvSpPr>
                <a:spLocks noChangeShapeType="1"/>
              </p:cNvSpPr>
              <p:nvPr/>
            </p:nvSpPr>
            <p:spPr bwMode="auto">
              <a:xfrm>
                <a:off x="4492" y="2839"/>
                <a:ext cx="3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3" name="Line 770"/>
              <p:cNvSpPr>
                <a:spLocks noChangeShapeType="1"/>
              </p:cNvSpPr>
              <p:nvPr/>
            </p:nvSpPr>
            <p:spPr bwMode="auto">
              <a:xfrm flipH="1">
                <a:off x="4471" y="2857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4" name="Line 771"/>
              <p:cNvSpPr>
                <a:spLocks noChangeShapeType="1"/>
              </p:cNvSpPr>
              <p:nvPr/>
            </p:nvSpPr>
            <p:spPr bwMode="auto">
              <a:xfrm flipH="1">
                <a:off x="4449" y="2862"/>
                <a:ext cx="22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5" name="Line 772"/>
              <p:cNvSpPr>
                <a:spLocks noChangeShapeType="1"/>
              </p:cNvSpPr>
              <p:nvPr/>
            </p:nvSpPr>
            <p:spPr bwMode="auto">
              <a:xfrm flipH="1">
                <a:off x="4420" y="2863"/>
                <a:ext cx="19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6" name="Line 773"/>
              <p:cNvSpPr>
                <a:spLocks noChangeShapeType="1"/>
              </p:cNvSpPr>
              <p:nvPr/>
            </p:nvSpPr>
            <p:spPr bwMode="auto">
              <a:xfrm flipH="1">
                <a:off x="4396" y="2865"/>
                <a:ext cx="12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7" name="Line 774"/>
              <p:cNvSpPr>
                <a:spLocks noChangeShapeType="1"/>
              </p:cNvSpPr>
              <p:nvPr/>
            </p:nvSpPr>
            <p:spPr bwMode="auto">
              <a:xfrm flipH="1">
                <a:off x="4375" y="2870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8" name="Line 775"/>
              <p:cNvSpPr>
                <a:spLocks noChangeShapeType="1"/>
              </p:cNvSpPr>
              <p:nvPr/>
            </p:nvSpPr>
            <p:spPr bwMode="auto">
              <a:xfrm flipH="1">
                <a:off x="4347" y="2872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9" name="Line 776"/>
              <p:cNvSpPr>
                <a:spLocks noChangeShapeType="1"/>
              </p:cNvSpPr>
              <p:nvPr/>
            </p:nvSpPr>
            <p:spPr bwMode="auto">
              <a:xfrm flipH="1">
                <a:off x="4324" y="2887"/>
                <a:ext cx="19" cy="2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0" name="Line 777"/>
              <p:cNvSpPr>
                <a:spLocks noChangeShapeType="1"/>
              </p:cNvSpPr>
              <p:nvPr/>
            </p:nvSpPr>
            <p:spPr bwMode="auto">
              <a:xfrm flipH="1">
                <a:off x="4300" y="2894"/>
                <a:ext cx="22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1" name="Line 778"/>
              <p:cNvSpPr>
                <a:spLocks noChangeShapeType="1"/>
              </p:cNvSpPr>
              <p:nvPr/>
            </p:nvSpPr>
            <p:spPr bwMode="auto">
              <a:xfrm flipH="1">
                <a:off x="4282" y="2904"/>
                <a:ext cx="18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2" name="Line 779"/>
              <p:cNvSpPr>
                <a:spLocks noChangeShapeType="1"/>
              </p:cNvSpPr>
              <p:nvPr/>
            </p:nvSpPr>
            <p:spPr bwMode="auto">
              <a:xfrm flipH="1">
                <a:off x="4260" y="2921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3" name="Line 780"/>
              <p:cNvSpPr>
                <a:spLocks noChangeShapeType="1"/>
              </p:cNvSpPr>
              <p:nvPr/>
            </p:nvSpPr>
            <p:spPr bwMode="auto">
              <a:xfrm flipH="1">
                <a:off x="4238" y="2930"/>
                <a:ext cx="15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4" name="Line 781"/>
              <p:cNvSpPr>
                <a:spLocks noChangeShapeType="1"/>
              </p:cNvSpPr>
              <p:nvPr/>
            </p:nvSpPr>
            <p:spPr bwMode="auto">
              <a:xfrm flipH="1">
                <a:off x="4217" y="2946"/>
                <a:ext cx="14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5" name="Line 782"/>
              <p:cNvSpPr>
                <a:spLocks noChangeShapeType="1"/>
              </p:cNvSpPr>
              <p:nvPr/>
            </p:nvSpPr>
            <p:spPr bwMode="auto">
              <a:xfrm flipH="1">
                <a:off x="4194" y="2957"/>
                <a:ext cx="15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6" name="Line 783"/>
              <p:cNvSpPr>
                <a:spLocks noChangeShapeType="1"/>
              </p:cNvSpPr>
              <p:nvPr/>
            </p:nvSpPr>
            <p:spPr bwMode="auto">
              <a:xfrm flipH="1">
                <a:off x="4174" y="2968"/>
                <a:ext cx="14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7" name="Line 784"/>
              <p:cNvSpPr>
                <a:spLocks noChangeShapeType="1"/>
              </p:cNvSpPr>
              <p:nvPr/>
            </p:nvSpPr>
            <p:spPr bwMode="auto">
              <a:xfrm flipH="1">
                <a:off x="4151" y="2984"/>
                <a:ext cx="14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8" name="Line 785"/>
              <p:cNvSpPr>
                <a:spLocks noChangeShapeType="1"/>
              </p:cNvSpPr>
              <p:nvPr/>
            </p:nvSpPr>
            <p:spPr bwMode="auto">
              <a:xfrm flipH="1">
                <a:off x="4130" y="2995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9" name="Line 786"/>
              <p:cNvSpPr>
                <a:spLocks noChangeShapeType="1"/>
              </p:cNvSpPr>
              <p:nvPr/>
            </p:nvSpPr>
            <p:spPr bwMode="auto">
              <a:xfrm flipH="1">
                <a:off x="4103" y="3008"/>
                <a:ext cx="19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0" name="Line 787"/>
              <p:cNvSpPr>
                <a:spLocks noChangeShapeType="1"/>
              </p:cNvSpPr>
              <p:nvPr/>
            </p:nvSpPr>
            <p:spPr bwMode="auto">
              <a:xfrm flipH="1">
                <a:off x="4078" y="3019"/>
                <a:ext cx="22" cy="9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1" name="Line 788"/>
              <p:cNvSpPr>
                <a:spLocks noChangeShapeType="1"/>
              </p:cNvSpPr>
              <p:nvPr/>
            </p:nvSpPr>
            <p:spPr bwMode="auto">
              <a:xfrm flipH="1">
                <a:off x="4066" y="3032"/>
                <a:ext cx="14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2" name="Line 789"/>
              <p:cNvSpPr>
                <a:spLocks noChangeShapeType="1"/>
              </p:cNvSpPr>
              <p:nvPr/>
            </p:nvSpPr>
            <p:spPr bwMode="auto">
              <a:xfrm>
                <a:off x="4068" y="3047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3" name="Line 790"/>
              <p:cNvSpPr>
                <a:spLocks noChangeShapeType="1"/>
              </p:cNvSpPr>
              <p:nvPr/>
            </p:nvSpPr>
            <p:spPr bwMode="auto">
              <a:xfrm>
                <a:off x="4078" y="3070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4" name="Line 791"/>
              <p:cNvSpPr>
                <a:spLocks noChangeShapeType="1"/>
              </p:cNvSpPr>
              <p:nvPr/>
            </p:nvSpPr>
            <p:spPr bwMode="auto">
              <a:xfrm>
                <a:off x="4098" y="3090"/>
                <a:ext cx="11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5" name="Line 792"/>
              <p:cNvSpPr>
                <a:spLocks noChangeShapeType="1"/>
              </p:cNvSpPr>
              <p:nvPr/>
            </p:nvSpPr>
            <p:spPr bwMode="auto">
              <a:xfrm>
                <a:off x="4103" y="3111"/>
                <a:ext cx="7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6" name="Line 793"/>
              <p:cNvSpPr>
                <a:spLocks noChangeShapeType="1"/>
              </p:cNvSpPr>
              <p:nvPr/>
            </p:nvSpPr>
            <p:spPr bwMode="auto">
              <a:xfrm>
                <a:off x="4120" y="3135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7" name="Line 794"/>
              <p:cNvSpPr>
                <a:spLocks noChangeShapeType="1"/>
              </p:cNvSpPr>
              <p:nvPr/>
            </p:nvSpPr>
            <p:spPr bwMode="auto">
              <a:xfrm>
                <a:off x="4130" y="315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8" name="Line 795"/>
              <p:cNvSpPr>
                <a:spLocks noChangeShapeType="1"/>
              </p:cNvSpPr>
              <p:nvPr/>
            </p:nvSpPr>
            <p:spPr bwMode="auto">
              <a:xfrm>
                <a:off x="4143" y="3172"/>
                <a:ext cx="8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9" name="Line 796"/>
              <p:cNvSpPr>
                <a:spLocks noChangeShapeType="1"/>
              </p:cNvSpPr>
              <p:nvPr/>
            </p:nvSpPr>
            <p:spPr bwMode="auto">
              <a:xfrm>
                <a:off x="4151" y="3197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0" name="Line 797"/>
              <p:cNvSpPr>
                <a:spLocks noChangeShapeType="1"/>
              </p:cNvSpPr>
              <p:nvPr/>
            </p:nvSpPr>
            <p:spPr bwMode="auto">
              <a:xfrm>
                <a:off x="4173" y="3218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1" name="Line 798"/>
              <p:cNvSpPr>
                <a:spLocks noChangeShapeType="1"/>
              </p:cNvSpPr>
              <p:nvPr/>
            </p:nvSpPr>
            <p:spPr bwMode="auto">
              <a:xfrm>
                <a:off x="4175" y="3243"/>
                <a:ext cx="8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2" name="Line 799"/>
              <p:cNvSpPr>
                <a:spLocks noChangeShapeType="1"/>
              </p:cNvSpPr>
              <p:nvPr/>
            </p:nvSpPr>
            <p:spPr bwMode="auto">
              <a:xfrm>
                <a:off x="4194" y="3262"/>
                <a:ext cx="11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3" name="Line 800"/>
              <p:cNvSpPr>
                <a:spLocks noChangeShapeType="1"/>
              </p:cNvSpPr>
              <p:nvPr/>
            </p:nvSpPr>
            <p:spPr bwMode="auto">
              <a:xfrm>
                <a:off x="4205" y="3284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4" name="Line 801"/>
              <p:cNvSpPr>
                <a:spLocks noChangeShapeType="1"/>
              </p:cNvSpPr>
              <p:nvPr/>
            </p:nvSpPr>
            <p:spPr bwMode="auto">
              <a:xfrm>
                <a:off x="4219" y="3306"/>
                <a:ext cx="7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5" name="Line 802"/>
              <p:cNvSpPr>
                <a:spLocks noChangeShapeType="1"/>
              </p:cNvSpPr>
              <p:nvPr/>
            </p:nvSpPr>
            <p:spPr bwMode="auto">
              <a:xfrm>
                <a:off x="4237" y="3326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6" name="Line 803"/>
              <p:cNvSpPr>
                <a:spLocks noChangeShapeType="1"/>
              </p:cNvSpPr>
              <p:nvPr/>
            </p:nvSpPr>
            <p:spPr bwMode="auto">
              <a:xfrm>
                <a:off x="4247" y="3347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7" name="Freeform 804"/>
              <p:cNvSpPr>
                <a:spLocks/>
              </p:cNvSpPr>
              <p:nvPr/>
            </p:nvSpPr>
            <p:spPr bwMode="auto">
              <a:xfrm>
                <a:off x="4249" y="3366"/>
                <a:ext cx="21" cy="0"/>
              </a:xfrm>
              <a:custGeom>
                <a:avLst/>
                <a:gdLst>
                  <a:gd name="T0" fmla="*/ 0 w 13"/>
                  <a:gd name="T1" fmla="*/ 0 h 4"/>
                  <a:gd name="T2" fmla="*/ 34 w 13"/>
                  <a:gd name="T3" fmla="*/ 0 h 4"/>
                  <a:gd name="T4" fmla="*/ 114 w 13"/>
                  <a:gd name="T5" fmla="*/ 0 h 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4">
                    <a:moveTo>
                      <a:pt x="0" y="0"/>
                    </a:moveTo>
                    <a:lnTo>
                      <a:pt x="4" y="4"/>
                    </a:lnTo>
                    <a:lnTo>
                      <a:pt x="13" y="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8" name="Line 805"/>
              <p:cNvSpPr>
                <a:spLocks noChangeShapeType="1"/>
              </p:cNvSpPr>
              <p:nvPr/>
            </p:nvSpPr>
            <p:spPr bwMode="auto">
              <a:xfrm>
                <a:off x="4279" y="3374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9" name="Line 806"/>
              <p:cNvSpPr>
                <a:spLocks noChangeShapeType="1"/>
              </p:cNvSpPr>
              <p:nvPr/>
            </p:nvSpPr>
            <p:spPr bwMode="auto">
              <a:xfrm>
                <a:off x="4300" y="3374"/>
                <a:ext cx="22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30" name="Line 807"/>
              <p:cNvSpPr>
                <a:spLocks noChangeShapeType="1"/>
              </p:cNvSpPr>
              <p:nvPr/>
            </p:nvSpPr>
            <p:spPr bwMode="auto">
              <a:xfrm>
                <a:off x="4332" y="3374"/>
                <a:ext cx="22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</p:grpSp>
        <p:grpSp>
          <p:nvGrpSpPr>
            <p:cNvPr id="22537" name="Group 808"/>
            <p:cNvGrpSpPr>
              <a:grpSpLocks/>
            </p:cNvGrpSpPr>
            <p:nvPr/>
          </p:nvGrpSpPr>
          <p:grpSpPr bwMode="auto">
            <a:xfrm>
              <a:off x="281" y="2372"/>
              <a:ext cx="4644" cy="1323"/>
              <a:chOff x="281" y="2372"/>
              <a:chExt cx="4644" cy="1323"/>
            </a:xfrm>
          </p:grpSpPr>
          <p:grpSp>
            <p:nvGrpSpPr>
              <p:cNvPr id="22538" name="Group 810"/>
              <p:cNvGrpSpPr>
                <a:grpSpLocks/>
              </p:cNvGrpSpPr>
              <p:nvPr/>
            </p:nvGrpSpPr>
            <p:grpSpPr bwMode="auto">
              <a:xfrm>
                <a:off x="281" y="2372"/>
                <a:ext cx="812" cy="771"/>
                <a:chOff x="281" y="2122"/>
                <a:chExt cx="812" cy="771"/>
              </a:xfrm>
            </p:grpSpPr>
            <p:sp>
              <p:nvSpPr>
                <p:cNvPr id="64" name="Line 811"/>
                <p:cNvSpPr>
                  <a:spLocks noChangeShapeType="1"/>
                </p:cNvSpPr>
                <p:nvPr/>
              </p:nvSpPr>
              <p:spPr bwMode="auto">
                <a:xfrm>
                  <a:off x="654" y="2474"/>
                  <a:ext cx="3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5" name="Line 812"/>
                <p:cNvSpPr>
                  <a:spLocks noChangeShapeType="1"/>
                </p:cNvSpPr>
                <p:nvPr/>
              </p:nvSpPr>
              <p:spPr bwMode="auto">
                <a:xfrm>
                  <a:off x="661" y="2495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6" name="Line 813"/>
                <p:cNvSpPr>
                  <a:spLocks noChangeShapeType="1"/>
                </p:cNvSpPr>
                <p:nvPr/>
              </p:nvSpPr>
              <p:spPr bwMode="auto">
                <a:xfrm>
                  <a:off x="662" y="2523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7" name="Line 814"/>
                <p:cNvSpPr>
                  <a:spLocks noChangeShapeType="1"/>
                </p:cNvSpPr>
                <p:nvPr/>
              </p:nvSpPr>
              <p:spPr bwMode="auto">
                <a:xfrm>
                  <a:off x="671" y="2546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8" name="Line 815"/>
                <p:cNvSpPr>
                  <a:spLocks noChangeShapeType="1"/>
                </p:cNvSpPr>
                <p:nvPr/>
              </p:nvSpPr>
              <p:spPr bwMode="auto">
                <a:xfrm>
                  <a:off x="674" y="2570"/>
                  <a:ext cx="4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9" name="Line 816"/>
                <p:cNvSpPr>
                  <a:spLocks noChangeShapeType="1"/>
                </p:cNvSpPr>
                <p:nvPr/>
              </p:nvSpPr>
              <p:spPr bwMode="auto">
                <a:xfrm>
                  <a:off x="680" y="2594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0" name="Line 817"/>
                <p:cNvSpPr>
                  <a:spLocks noChangeShapeType="1"/>
                </p:cNvSpPr>
                <p:nvPr/>
              </p:nvSpPr>
              <p:spPr bwMode="auto">
                <a:xfrm>
                  <a:off x="687" y="2618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1" name="Line 818"/>
                <p:cNvSpPr>
                  <a:spLocks noChangeShapeType="1"/>
                </p:cNvSpPr>
                <p:nvPr/>
              </p:nvSpPr>
              <p:spPr bwMode="auto">
                <a:xfrm>
                  <a:off x="687" y="2645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2" name="Line 819"/>
                <p:cNvSpPr>
                  <a:spLocks noChangeShapeType="1"/>
                </p:cNvSpPr>
                <p:nvPr/>
              </p:nvSpPr>
              <p:spPr bwMode="auto">
                <a:xfrm>
                  <a:off x="694" y="2666"/>
                  <a:ext cx="4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3" name="Line 820"/>
                <p:cNvSpPr>
                  <a:spLocks noChangeShapeType="1"/>
                </p:cNvSpPr>
                <p:nvPr/>
              </p:nvSpPr>
              <p:spPr bwMode="auto">
                <a:xfrm>
                  <a:off x="704" y="2691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4" name="Line 821"/>
                <p:cNvSpPr>
                  <a:spLocks noChangeShapeType="1"/>
                </p:cNvSpPr>
                <p:nvPr/>
              </p:nvSpPr>
              <p:spPr bwMode="auto">
                <a:xfrm>
                  <a:off x="706" y="2715"/>
                  <a:ext cx="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5" name="Freeform 822"/>
                <p:cNvSpPr>
                  <a:spLocks/>
                </p:cNvSpPr>
                <p:nvPr/>
              </p:nvSpPr>
              <p:spPr bwMode="auto">
                <a:xfrm>
                  <a:off x="711" y="2739"/>
                  <a:ext cx="1" cy="8"/>
                </a:xfrm>
                <a:custGeom>
                  <a:avLst/>
                  <a:gdLst>
                    <a:gd name="T0" fmla="*/ 0 w 11"/>
                    <a:gd name="T1" fmla="*/ 0 h 8"/>
                    <a:gd name="T2" fmla="*/ 0 w 11"/>
                    <a:gd name="T3" fmla="*/ 6 h 8"/>
                    <a:gd name="T4" fmla="*/ 0 w 11"/>
                    <a:gd name="T5" fmla="*/ 8 h 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1" h="8">
                      <a:moveTo>
                        <a:pt x="0" y="0"/>
                      </a:moveTo>
                      <a:lnTo>
                        <a:pt x="0" y="6"/>
                      </a:lnTo>
                      <a:lnTo>
                        <a:pt x="11" y="8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6" name="Line 823"/>
                <p:cNvSpPr>
                  <a:spLocks noChangeShapeType="1"/>
                </p:cNvSpPr>
                <p:nvPr/>
              </p:nvSpPr>
              <p:spPr bwMode="auto">
                <a:xfrm>
                  <a:off x="730" y="2750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7" name="Line 824"/>
                <p:cNvSpPr>
                  <a:spLocks noChangeShapeType="1"/>
                </p:cNvSpPr>
                <p:nvPr/>
              </p:nvSpPr>
              <p:spPr bwMode="auto">
                <a:xfrm>
                  <a:off x="754" y="2754"/>
                  <a:ext cx="17" cy="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8" name="Line 825"/>
                <p:cNvSpPr>
                  <a:spLocks noChangeShapeType="1"/>
                </p:cNvSpPr>
                <p:nvPr/>
              </p:nvSpPr>
              <p:spPr bwMode="auto">
                <a:xfrm>
                  <a:off x="778" y="2761"/>
                  <a:ext cx="22" cy="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9" name="Freeform 826"/>
                <p:cNvSpPr>
                  <a:spLocks/>
                </p:cNvSpPr>
                <p:nvPr/>
              </p:nvSpPr>
              <p:spPr bwMode="auto">
                <a:xfrm>
                  <a:off x="804" y="2767"/>
                  <a:ext cx="13" cy="6"/>
                </a:xfrm>
                <a:custGeom>
                  <a:avLst/>
                  <a:gdLst>
                    <a:gd name="T0" fmla="*/ 0 w 13"/>
                    <a:gd name="T1" fmla="*/ 0 h 5"/>
                    <a:gd name="T2" fmla="*/ 13 w 13"/>
                    <a:gd name="T3" fmla="*/ 10 h 5"/>
                    <a:gd name="T4" fmla="*/ 13 w 13"/>
                    <a:gd name="T5" fmla="*/ 12 h 5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5">
                      <a:moveTo>
                        <a:pt x="0" y="0"/>
                      </a:moveTo>
                      <a:lnTo>
                        <a:pt x="13" y="4"/>
                      </a:lnTo>
                      <a:lnTo>
                        <a:pt x="13" y="5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0" name="Line 827"/>
                <p:cNvSpPr>
                  <a:spLocks noChangeShapeType="1"/>
                </p:cNvSpPr>
                <p:nvPr/>
              </p:nvSpPr>
              <p:spPr bwMode="auto">
                <a:xfrm>
                  <a:off x="821" y="2783"/>
                  <a:ext cx="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1" name="Line 828"/>
                <p:cNvSpPr>
                  <a:spLocks noChangeShapeType="1"/>
                </p:cNvSpPr>
                <p:nvPr/>
              </p:nvSpPr>
              <p:spPr bwMode="auto">
                <a:xfrm>
                  <a:off x="827" y="2804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2" name="Line 829"/>
                <p:cNvSpPr>
                  <a:spLocks noChangeShapeType="1"/>
                </p:cNvSpPr>
                <p:nvPr/>
              </p:nvSpPr>
              <p:spPr bwMode="auto">
                <a:xfrm>
                  <a:off x="834" y="2829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3" name="Line 830"/>
                <p:cNvSpPr>
                  <a:spLocks noChangeShapeType="1"/>
                </p:cNvSpPr>
                <p:nvPr/>
              </p:nvSpPr>
              <p:spPr bwMode="auto">
                <a:xfrm>
                  <a:off x="842" y="2852"/>
                  <a:ext cx="0" cy="1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4" name="Line 831"/>
                <p:cNvSpPr>
                  <a:spLocks noChangeShapeType="1"/>
                </p:cNvSpPr>
                <p:nvPr/>
              </p:nvSpPr>
              <p:spPr bwMode="auto">
                <a:xfrm>
                  <a:off x="850" y="2876"/>
                  <a:ext cx="7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5" name="Line 832"/>
                <p:cNvSpPr>
                  <a:spLocks noChangeShapeType="1"/>
                </p:cNvSpPr>
                <p:nvPr/>
              </p:nvSpPr>
              <p:spPr bwMode="auto">
                <a:xfrm>
                  <a:off x="284" y="2122"/>
                  <a:ext cx="13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6" name="Line 833"/>
                <p:cNvSpPr>
                  <a:spLocks noChangeShapeType="1"/>
                </p:cNvSpPr>
                <p:nvPr/>
              </p:nvSpPr>
              <p:spPr bwMode="auto">
                <a:xfrm>
                  <a:off x="293" y="2147"/>
                  <a:ext cx="21" cy="14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7" name="Line 834"/>
                <p:cNvSpPr>
                  <a:spLocks noChangeShapeType="1"/>
                </p:cNvSpPr>
                <p:nvPr/>
              </p:nvSpPr>
              <p:spPr bwMode="auto">
                <a:xfrm>
                  <a:off x="317" y="2157"/>
                  <a:ext cx="12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8" name="Line 835"/>
                <p:cNvSpPr>
                  <a:spLocks noChangeShapeType="1"/>
                </p:cNvSpPr>
                <p:nvPr/>
              </p:nvSpPr>
              <p:spPr bwMode="auto">
                <a:xfrm>
                  <a:off x="337" y="2173"/>
                  <a:ext cx="7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9" name="Line 836"/>
                <p:cNvSpPr>
                  <a:spLocks noChangeShapeType="1"/>
                </p:cNvSpPr>
                <p:nvPr/>
              </p:nvSpPr>
              <p:spPr bwMode="auto">
                <a:xfrm>
                  <a:off x="357" y="2190"/>
                  <a:ext cx="13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0" name="Line 837"/>
                <p:cNvSpPr>
                  <a:spLocks noChangeShapeType="1"/>
                </p:cNvSpPr>
                <p:nvPr/>
              </p:nvSpPr>
              <p:spPr bwMode="auto">
                <a:xfrm>
                  <a:off x="367" y="2208"/>
                  <a:ext cx="21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1" name="Line 838"/>
                <p:cNvSpPr>
                  <a:spLocks noChangeShapeType="1"/>
                </p:cNvSpPr>
                <p:nvPr/>
              </p:nvSpPr>
              <p:spPr bwMode="auto">
                <a:xfrm>
                  <a:off x="391" y="2225"/>
                  <a:ext cx="2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2" name="Line 839"/>
                <p:cNvSpPr>
                  <a:spLocks noChangeShapeType="1"/>
                </p:cNvSpPr>
                <p:nvPr/>
              </p:nvSpPr>
              <p:spPr bwMode="auto">
                <a:xfrm>
                  <a:off x="410" y="2243"/>
                  <a:ext cx="6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3" name="Line 840"/>
                <p:cNvSpPr>
                  <a:spLocks noChangeShapeType="1"/>
                </p:cNvSpPr>
                <p:nvPr/>
              </p:nvSpPr>
              <p:spPr bwMode="auto">
                <a:xfrm>
                  <a:off x="428" y="2259"/>
                  <a:ext cx="14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4" name="Line 841"/>
                <p:cNvSpPr>
                  <a:spLocks noChangeShapeType="1"/>
                </p:cNvSpPr>
                <p:nvPr/>
              </p:nvSpPr>
              <p:spPr bwMode="auto">
                <a:xfrm>
                  <a:off x="439" y="2273"/>
                  <a:ext cx="21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5" name="Line 842"/>
                <p:cNvSpPr>
                  <a:spLocks noChangeShapeType="1"/>
                </p:cNvSpPr>
                <p:nvPr/>
              </p:nvSpPr>
              <p:spPr bwMode="auto">
                <a:xfrm>
                  <a:off x="464" y="2293"/>
                  <a:ext cx="0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6" name="Line 843"/>
                <p:cNvSpPr>
                  <a:spLocks noChangeShapeType="1"/>
                </p:cNvSpPr>
                <p:nvPr/>
              </p:nvSpPr>
              <p:spPr bwMode="auto">
                <a:xfrm>
                  <a:off x="483" y="2311"/>
                  <a:ext cx="7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7" name="Line 844"/>
                <p:cNvSpPr>
                  <a:spLocks noChangeShapeType="1"/>
                </p:cNvSpPr>
                <p:nvPr/>
              </p:nvSpPr>
              <p:spPr bwMode="auto">
                <a:xfrm>
                  <a:off x="502" y="2327"/>
                  <a:ext cx="13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8" name="Line 845"/>
                <p:cNvSpPr>
                  <a:spLocks noChangeShapeType="1"/>
                </p:cNvSpPr>
                <p:nvPr/>
              </p:nvSpPr>
              <p:spPr bwMode="auto">
                <a:xfrm>
                  <a:off x="515" y="2344"/>
                  <a:ext cx="18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9" name="Line 846"/>
                <p:cNvSpPr>
                  <a:spLocks noChangeShapeType="1"/>
                </p:cNvSpPr>
                <p:nvPr/>
              </p:nvSpPr>
              <p:spPr bwMode="auto">
                <a:xfrm>
                  <a:off x="535" y="2361"/>
                  <a:ext cx="14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0" name="Line 847"/>
                <p:cNvSpPr>
                  <a:spLocks noChangeShapeType="1"/>
                </p:cNvSpPr>
                <p:nvPr/>
              </p:nvSpPr>
              <p:spPr bwMode="auto">
                <a:xfrm>
                  <a:off x="558" y="2379"/>
                  <a:ext cx="7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1" name="Line 848"/>
                <p:cNvSpPr>
                  <a:spLocks noChangeShapeType="1"/>
                </p:cNvSpPr>
                <p:nvPr/>
              </p:nvSpPr>
              <p:spPr bwMode="auto">
                <a:xfrm>
                  <a:off x="575" y="2393"/>
                  <a:ext cx="11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2" name="Line 849"/>
                <p:cNvSpPr>
                  <a:spLocks noChangeShapeType="1"/>
                </p:cNvSpPr>
                <p:nvPr/>
              </p:nvSpPr>
              <p:spPr bwMode="auto">
                <a:xfrm>
                  <a:off x="588" y="2413"/>
                  <a:ext cx="15" cy="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3" name="Line 850"/>
                <p:cNvSpPr>
                  <a:spLocks noChangeShapeType="1"/>
                </p:cNvSpPr>
                <p:nvPr/>
              </p:nvSpPr>
              <p:spPr bwMode="auto">
                <a:xfrm>
                  <a:off x="609" y="2430"/>
                  <a:ext cx="13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4" name="Line 851"/>
                <p:cNvSpPr>
                  <a:spLocks noChangeShapeType="1"/>
                </p:cNvSpPr>
                <p:nvPr/>
              </p:nvSpPr>
              <p:spPr bwMode="auto">
                <a:xfrm>
                  <a:off x="630" y="2447"/>
                  <a:ext cx="9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5" name="Line 852"/>
                <p:cNvSpPr>
                  <a:spLocks noChangeShapeType="1"/>
                </p:cNvSpPr>
                <p:nvPr/>
              </p:nvSpPr>
              <p:spPr bwMode="auto">
                <a:xfrm>
                  <a:off x="647" y="2464"/>
                  <a:ext cx="10" cy="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6" name="Line 853"/>
                <p:cNvSpPr>
                  <a:spLocks noChangeShapeType="1"/>
                </p:cNvSpPr>
                <p:nvPr/>
              </p:nvSpPr>
              <p:spPr bwMode="auto">
                <a:xfrm flipV="1">
                  <a:off x="810" y="2758"/>
                  <a:ext cx="11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7" name="Line 854"/>
                <p:cNvSpPr>
                  <a:spLocks noChangeShapeType="1"/>
                </p:cNvSpPr>
                <p:nvPr/>
              </p:nvSpPr>
              <p:spPr bwMode="auto">
                <a:xfrm flipV="1">
                  <a:off x="827" y="2749"/>
                  <a:ext cx="14" cy="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8" name="Line 855"/>
                <p:cNvSpPr>
                  <a:spLocks noChangeShapeType="1"/>
                </p:cNvSpPr>
                <p:nvPr/>
              </p:nvSpPr>
              <p:spPr bwMode="auto">
                <a:xfrm flipV="1">
                  <a:off x="850" y="2730"/>
                  <a:ext cx="13" cy="1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9" name="Line 856"/>
                <p:cNvSpPr>
                  <a:spLocks noChangeShapeType="1"/>
                </p:cNvSpPr>
                <p:nvPr/>
              </p:nvSpPr>
              <p:spPr bwMode="auto">
                <a:xfrm flipV="1">
                  <a:off x="869" y="2717"/>
                  <a:ext cx="15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0" name="Line 857"/>
                <p:cNvSpPr>
                  <a:spLocks noChangeShapeType="1"/>
                </p:cNvSpPr>
                <p:nvPr/>
              </p:nvSpPr>
              <p:spPr bwMode="auto">
                <a:xfrm flipV="1">
                  <a:off x="890" y="2702"/>
                  <a:ext cx="19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1" name="Line 858"/>
                <p:cNvSpPr>
                  <a:spLocks noChangeShapeType="1"/>
                </p:cNvSpPr>
                <p:nvPr/>
              </p:nvSpPr>
              <p:spPr bwMode="auto">
                <a:xfrm flipV="1">
                  <a:off x="908" y="2689"/>
                  <a:ext cx="15" cy="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2" name="Line 859"/>
                <p:cNvSpPr>
                  <a:spLocks noChangeShapeType="1"/>
                </p:cNvSpPr>
                <p:nvPr/>
              </p:nvSpPr>
              <p:spPr bwMode="auto">
                <a:xfrm flipV="1">
                  <a:off x="930" y="2674"/>
                  <a:ext cx="14" cy="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3" name="Line 860"/>
                <p:cNvSpPr>
                  <a:spLocks noChangeShapeType="1"/>
                </p:cNvSpPr>
                <p:nvPr/>
              </p:nvSpPr>
              <p:spPr bwMode="auto">
                <a:xfrm flipV="1">
                  <a:off x="951" y="2661"/>
                  <a:ext cx="13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4" name="Line 861"/>
                <p:cNvSpPr>
                  <a:spLocks noChangeShapeType="1"/>
                </p:cNvSpPr>
                <p:nvPr/>
              </p:nvSpPr>
              <p:spPr bwMode="auto">
                <a:xfrm flipV="1">
                  <a:off x="971" y="2645"/>
                  <a:ext cx="15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5" name="Freeform 862"/>
                <p:cNvSpPr>
                  <a:spLocks/>
                </p:cNvSpPr>
                <p:nvPr/>
              </p:nvSpPr>
              <p:spPr bwMode="auto">
                <a:xfrm>
                  <a:off x="992" y="2628"/>
                  <a:ext cx="2" cy="17"/>
                </a:xfrm>
                <a:custGeom>
                  <a:avLst/>
                  <a:gdLst>
                    <a:gd name="T0" fmla="*/ 0 w 2"/>
                    <a:gd name="T1" fmla="*/ 21 h 16"/>
                    <a:gd name="T2" fmla="*/ 2 w 2"/>
                    <a:gd name="T3" fmla="*/ 19 h 16"/>
                    <a:gd name="T4" fmla="*/ 2 w 2"/>
                    <a:gd name="T5" fmla="*/ 0 h 16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" h="16">
                      <a:moveTo>
                        <a:pt x="0" y="16"/>
                      </a:moveTo>
                      <a:lnTo>
                        <a:pt x="2" y="14"/>
                      </a:lnTo>
                      <a:lnTo>
                        <a:pt x="2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6" name="Line 863"/>
                <p:cNvSpPr>
                  <a:spLocks noChangeShapeType="1"/>
                </p:cNvSpPr>
                <p:nvPr/>
              </p:nvSpPr>
              <p:spPr bwMode="auto">
                <a:xfrm flipV="1">
                  <a:off x="994" y="2600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7" name="Line 864"/>
                <p:cNvSpPr>
                  <a:spLocks noChangeShapeType="1"/>
                </p:cNvSpPr>
                <p:nvPr/>
              </p:nvSpPr>
              <p:spPr bwMode="auto">
                <a:xfrm flipV="1">
                  <a:off x="994" y="2577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8" name="Line 865"/>
                <p:cNvSpPr>
                  <a:spLocks noChangeShapeType="1"/>
                </p:cNvSpPr>
                <p:nvPr/>
              </p:nvSpPr>
              <p:spPr bwMode="auto">
                <a:xfrm flipV="1">
                  <a:off x="994" y="2550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9" name="Line 866"/>
                <p:cNvSpPr>
                  <a:spLocks noChangeShapeType="1"/>
                </p:cNvSpPr>
                <p:nvPr/>
              </p:nvSpPr>
              <p:spPr bwMode="auto">
                <a:xfrm flipV="1">
                  <a:off x="994" y="2526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0" name="Line 867"/>
                <p:cNvSpPr>
                  <a:spLocks noChangeShapeType="1"/>
                </p:cNvSpPr>
                <p:nvPr/>
              </p:nvSpPr>
              <p:spPr bwMode="auto">
                <a:xfrm flipV="1">
                  <a:off x="994" y="2502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1" name="Line 868"/>
                <p:cNvSpPr>
                  <a:spLocks noChangeShapeType="1"/>
                </p:cNvSpPr>
                <p:nvPr/>
              </p:nvSpPr>
              <p:spPr bwMode="auto">
                <a:xfrm flipV="1">
                  <a:off x="994" y="2475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2" name="Freeform 869"/>
                <p:cNvSpPr>
                  <a:spLocks/>
                </p:cNvSpPr>
                <p:nvPr/>
              </p:nvSpPr>
              <p:spPr bwMode="auto">
                <a:xfrm>
                  <a:off x="994" y="2457"/>
                  <a:ext cx="9" cy="17"/>
                </a:xfrm>
                <a:custGeom>
                  <a:avLst/>
                  <a:gdLst>
                    <a:gd name="T0" fmla="*/ 0 w 8"/>
                    <a:gd name="T1" fmla="*/ 28 h 15"/>
                    <a:gd name="T2" fmla="*/ 0 w 8"/>
                    <a:gd name="T3" fmla="*/ 25 h 15"/>
                    <a:gd name="T4" fmla="*/ 8 w 8"/>
                    <a:gd name="T5" fmla="*/ 0 h 15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8" h="15">
                      <a:moveTo>
                        <a:pt x="0" y="15"/>
                      </a:moveTo>
                      <a:lnTo>
                        <a:pt x="0" y="13"/>
                      </a:lnTo>
                      <a:lnTo>
                        <a:pt x="8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3" name="Line 870"/>
                <p:cNvSpPr>
                  <a:spLocks noChangeShapeType="1"/>
                </p:cNvSpPr>
                <p:nvPr/>
              </p:nvSpPr>
              <p:spPr bwMode="auto">
                <a:xfrm flipV="1">
                  <a:off x="1005" y="2432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4" name="Line 871"/>
                <p:cNvSpPr>
                  <a:spLocks noChangeShapeType="1"/>
                </p:cNvSpPr>
                <p:nvPr/>
              </p:nvSpPr>
              <p:spPr bwMode="auto">
                <a:xfrm flipV="1">
                  <a:off x="1014" y="2410"/>
                  <a:ext cx="10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5" name="Line 872"/>
                <p:cNvSpPr>
                  <a:spLocks noChangeShapeType="1"/>
                </p:cNvSpPr>
                <p:nvPr/>
              </p:nvSpPr>
              <p:spPr bwMode="auto">
                <a:xfrm flipV="1">
                  <a:off x="1028" y="2388"/>
                  <a:ext cx="3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6" name="Line 873"/>
                <p:cNvSpPr>
                  <a:spLocks noChangeShapeType="1"/>
                </p:cNvSpPr>
                <p:nvPr/>
              </p:nvSpPr>
              <p:spPr bwMode="auto">
                <a:xfrm flipV="1">
                  <a:off x="1039" y="2371"/>
                  <a:ext cx="1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7" name="Line 874"/>
                <p:cNvSpPr>
                  <a:spLocks noChangeShapeType="1"/>
                </p:cNvSpPr>
                <p:nvPr/>
              </p:nvSpPr>
              <p:spPr bwMode="auto">
                <a:xfrm flipV="1">
                  <a:off x="1056" y="2344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8" name="Line 875"/>
                <p:cNvSpPr>
                  <a:spLocks noChangeShapeType="1"/>
                </p:cNvSpPr>
                <p:nvPr/>
              </p:nvSpPr>
              <p:spPr bwMode="auto">
                <a:xfrm flipV="1">
                  <a:off x="1062" y="2320"/>
                  <a:ext cx="1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9" name="Line 876"/>
                <p:cNvSpPr>
                  <a:spLocks noChangeShapeType="1"/>
                </p:cNvSpPr>
                <p:nvPr/>
              </p:nvSpPr>
              <p:spPr bwMode="auto">
                <a:xfrm flipV="1">
                  <a:off x="1071" y="2301"/>
                  <a:ext cx="1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30" name="Line 877"/>
                <p:cNvSpPr>
                  <a:spLocks noChangeShapeType="1"/>
                </p:cNvSpPr>
                <p:nvPr/>
              </p:nvSpPr>
              <p:spPr bwMode="auto">
                <a:xfrm flipV="1">
                  <a:off x="1088" y="2277"/>
                  <a:ext cx="1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</p:grpSp>
          <p:grpSp>
            <p:nvGrpSpPr>
              <p:cNvPr id="22539" name="Group 878"/>
              <p:cNvGrpSpPr>
                <a:grpSpLocks/>
              </p:cNvGrpSpPr>
              <p:nvPr/>
            </p:nvGrpSpPr>
            <p:grpSpPr bwMode="auto">
              <a:xfrm>
                <a:off x="4832" y="3317"/>
                <a:ext cx="28" cy="31"/>
                <a:chOff x="4832" y="3317"/>
                <a:chExt cx="28" cy="31"/>
              </a:xfrm>
            </p:grpSpPr>
            <p:sp>
              <p:nvSpPr>
                <p:cNvPr id="62" name="Line 879"/>
                <p:cNvSpPr>
                  <a:spLocks noChangeShapeType="1"/>
                </p:cNvSpPr>
                <p:nvPr/>
              </p:nvSpPr>
              <p:spPr bwMode="auto">
                <a:xfrm>
                  <a:off x="4824" y="3317"/>
                  <a:ext cx="12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3" name="Line 880"/>
                <p:cNvSpPr>
                  <a:spLocks noChangeShapeType="1"/>
                </p:cNvSpPr>
                <p:nvPr/>
              </p:nvSpPr>
              <p:spPr bwMode="auto">
                <a:xfrm>
                  <a:off x="4848" y="3337"/>
                  <a:ext cx="22" cy="15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</p:grpSp>
          <p:grpSp>
            <p:nvGrpSpPr>
              <p:cNvPr id="22540" name="Group 881"/>
              <p:cNvGrpSpPr>
                <a:grpSpLocks/>
              </p:cNvGrpSpPr>
              <p:nvPr/>
            </p:nvGrpSpPr>
            <p:grpSpPr bwMode="auto">
              <a:xfrm>
                <a:off x="3752" y="3354"/>
                <a:ext cx="1173" cy="341"/>
                <a:chOff x="3752" y="3354"/>
                <a:chExt cx="1173" cy="341"/>
              </a:xfrm>
            </p:grpSpPr>
            <p:sp>
              <p:nvSpPr>
                <p:cNvPr id="14" name="Freeform 882"/>
                <p:cNvSpPr>
                  <a:spLocks/>
                </p:cNvSpPr>
                <p:nvPr/>
              </p:nvSpPr>
              <p:spPr bwMode="auto">
                <a:xfrm>
                  <a:off x="4382" y="3624"/>
                  <a:ext cx="10" cy="10"/>
                </a:xfrm>
                <a:custGeom>
                  <a:avLst/>
                  <a:gdLst>
                    <a:gd name="T0" fmla="*/ 0 w 11"/>
                    <a:gd name="T1" fmla="*/ 0 h 9"/>
                    <a:gd name="T2" fmla="*/ 2 w 11"/>
                    <a:gd name="T3" fmla="*/ 0 h 9"/>
                    <a:gd name="T4" fmla="*/ 11 w 11"/>
                    <a:gd name="T5" fmla="*/ 37 h 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1" h="9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11" y="9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5" name="Line 883"/>
                <p:cNvSpPr>
                  <a:spLocks noChangeShapeType="1"/>
                </p:cNvSpPr>
                <p:nvPr/>
              </p:nvSpPr>
              <p:spPr bwMode="auto">
                <a:xfrm>
                  <a:off x="4400" y="3634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6" name="Line 884"/>
                <p:cNvSpPr>
                  <a:spLocks noChangeShapeType="1"/>
                </p:cNvSpPr>
                <p:nvPr/>
              </p:nvSpPr>
              <p:spPr bwMode="auto">
                <a:xfrm>
                  <a:off x="4416" y="3654"/>
                  <a:ext cx="1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7" name="Freeform 885"/>
                <p:cNvSpPr>
                  <a:spLocks/>
                </p:cNvSpPr>
                <p:nvPr/>
              </p:nvSpPr>
              <p:spPr bwMode="auto">
                <a:xfrm>
                  <a:off x="4435" y="3671"/>
                  <a:ext cx="15" cy="16"/>
                </a:xfrm>
                <a:custGeom>
                  <a:avLst/>
                  <a:gdLst>
                    <a:gd name="T0" fmla="*/ 0 w 13"/>
                    <a:gd name="T1" fmla="*/ 0 h 9"/>
                    <a:gd name="T2" fmla="*/ 14 w 13"/>
                    <a:gd name="T3" fmla="*/ 158 h 9"/>
                    <a:gd name="T4" fmla="*/ 18 w 13"/>
                    <a:gd name="T5" fmla="*/ 158 h 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9">
                      <a:moveTo>
                        <a:pt x="0" y="0"/>
                      </a:moveTo>
                      <a:lnTo>
                        <a:pt x="9" y="9"/>
                      </a:lnTo>
                      <a:lnTo>
                        <a:pt x="13" y="9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8" name="Line 886"/>
                <p:cNvSpPr>
                  <a:spLocks noChangeShapeType="1"/>
                </p:cNvSpPr>
                <p:nvPr/>
              </p:nvSpPr>
              <p:spPr bwMode="auto">
                <a:xfrm>
                  <a:off x="4457" y="3681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9" name="Line 887"/>
                <p:cNvSpPr>
                  <a:spLocks noChangeShapeType="1"/>
                </p:cNvSpPr>
                <p:nvPr/>
              </p:nvSpPr>
              <p:spPr bwMode="auto">
                <a:xfrm>
                  <a:off x="4482" y="3681"/>
                  <a:ext cx="21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0" name="Line 888"/>
                <p:cNvSpPr>
                  <a:spLocks noChangeShapeType="1"/>
                </p:cNvSpPr>
                <p:nvPr/>
              </p:nvSpPr>
              <p:spPr bwMode="auto">
                <a:xfrm>
                  <a:off x="4503" y="3681"/>
                  <a:ext cx="22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1" name="Line 889"/>
                <p:cNvSpPr>
                  <a:spLocks noChangeShapeType="1"/>
                </p:cNvSpPr>
                <p:nvPr/>
              </p:nvSpPr>
              <p:spPr bwMode="auto">
                <a:xfrm>
                  <a:off x="4532" y="3686"/>
                  <a:ext cx="14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2" name="Line 890"/>
                <p:cNvSpPr>
                  <a:spLocks noChangeShapeType="1"/>
                </p:cNvSpPr>
                <p:nvPr/>
              </p:nvSpPr>
              <p:spPr bwMode="auto">
                <a:xfrm>
                  <a:off x="4557" y="3686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3" name="Line 891"/>
                <p:cNvSpPr>
                  <a:spLocks noChangeShapeType="1"/>
                </p:cNvSpPr>
                <p:nvPr/>
              </p:nvSpPr>
              <p:spPr bwMode="auto">
                <a:xfrm>
                  <a:off x="4582" y="3688"/>
                  <a:ext cx="18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4" name="Line 892"/>
                <p:cNvSpPr>
                  <a:spLocks noChangeShapeType="1"/>
                </p:cNvSpPr>
                <p:nvPr/>
              </p:nvSpPr>
              <p:spPr bwMode="auto">
                <a:xfrm>
                  <a:off x="4603" y="3688"/>
                  <a:ext cx="19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5" name="Line 893"/>
                <p:cNvSpPr>
                  <a:spLocks noChangeShapeType="1"/>
                </p:cNvSpPr>
                <p:nvPr/>
              </p:nvSpPr>
              <p:spPr bwMode="auto">
                <a:xfrm>
                  <a:off x="4631" y="3689"/>
                  <a:ext cx="1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6" name="Line 894"/>
                <p:cNvSpPr>
                  <a:spLocks noChangeShapeType="1"/>
                </p:cNvSpPr>
                <p:nvPr/>
              </p:nvSpPr>
              <p:spPr bwMode="auto">
                <a:xfrm>
                  <a:off x="4657" y="3689"/>
                  <a:ext cx="18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7" name="Line 895"/>
                <p:cNvSpPr>
                  <a:spLocks noChangeShapeType="1"/>
                </p:cNvSpPr>
                <p:nvPr/>
              </p:nvSpPr>
              <p:spPr bwMode="auto">
                <a:xfrm>
                  <a:off x="4685" y="3689"/>
                  <a:ext cx="10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8" name="Line 896"/>
                <p:cNvSpPr>
                  <a:spLocks noChangeShapeType="1"/>
                </p:cNvSpPr>
                <p:nvPr/>
              </p:nvSpPr>
              <p:spPr bwMode="auto">
                <a:xfrm>
                  <a:off x="4706" y="3689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9" name="Line 897"/>
                <p:cNvSpPr>
                  <a:spLocks noChangeShapeType="1"/>
                </p:cNvSpPr>
                <p:nvPr/>
              </p:nvSpPr>
              <p:spPr bwMode="auto">
                <a:xfrm>
                  <a:off x="4731" y="3689"/>
                  <a:ext cx="19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0" name="Line 898"/>
                <p:cNvSpPr>
                  <a:spLocks noChangeShapeType="1"/>
                </p:cNvSpPr>
                <p:nvPr/>
              </p:nvSpPr>
              <p:spPr bwMode="auto">
                <a:xfrm>
                  <a:off x="4757" y="3689"/>
                  <a:ext cx="17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1" name="Line 899"/>
                <p:cNvSpPr>
                  <a:spLocks noChangeShapeType="1"/>
                </p:cNvSpPr>
                <p:nvPr/>
              </p:nvSpPr>
              <p:spPr bwMode="auto">
                <a:xfrm>
                  <a:off x="4277" y="3621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2" name="Freeform 900"/>
                <p:cNvSpPr>
                  <a:spLocks/>
                </p:cNvSpPr>
                <p:nvPr/>
              </p:nvSpPr>
              <p:spPr bwMode="auto">
                <a:xfrm>
                  <a:off x="4277" y="3642"/>
                  <a:ext cx="0" cy="8"/>
                </a:xfrm>
                <a:custGeom>
                  <a:avLst/>
                  <a:gdLst>
                    <a:gd name="T0" fmla="*/ 0 w 3"/>
                    <a:gd name="T1" fmla="*/ 0 h 13"/>
                    <a:gd name="T2" fmla="*/ 0 w 3"/>
                    <a:gd name="T3" fmla="*/ 8 h 13"/>
                    <a:gd name="T4" fmla="*/ 0 w 3"/>
                    <a:gd name="T5" fmla="*/ 8 h 1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" h="13">
                      <a:moveTo>
                        <a:pt x="3" y="0"/>
                      </a:moveTo>
                      <a:lnTo>
                        <a:pt x="3" y="13"/>
                      </a:lnTo>
                      <a:lnTo>
                        <a:pt x="0" y="13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3" name="Line 901"/>
                <p:cNvSpPr>
                  <a:spLocks noChangeShapeType="1"/>
                </p:cNvSpPr>
                <p:nvPr/>
              </p:nvSpPr>
              <p:spPr bwMode="auto">
                <a:xfrm flipH="1">
                  <a:off x="4252" y="3658"/>
                  <a:ext cx="18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4" name="Line 902"/>
                <p:cNvSpPr>
                  <a:spLocks noChangeShapeType="1"/>
                </p:cNvSpPr>
                <p:nvPr/>
              </p:nvSpPr>
              <p:spPr bwMode="auto">
                <a:xfrm flipH="1">
                  <a:off x="4226" y="3658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5" name="Line 903"/>
                <p:cNvSpPr>
                  <a:spLocks noChangeShapeType="1"/>
                </p:cNvSpPr>
                <p:nvPr/>
              </p:nvSpPr>
              <p:spPr bwMode="auto">
                <a:xfrm flipH="1" flipV="1">
                  <a:off x="4212" y="3642"/>
                  <a:ext cx="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6" name="Line 904"/>
                <p:cNvSpPr>
                  <a:spLocks noChangeShapeType="1"/>
                </p:cNvSpPr>
                <p:nvPr/>
              </p:nvSpPr>
              <p:spPr bwMode="auto">
                <a:xfrm flipH="1" flipV="1">
                  <a:off x="4200" y="3621"/>
                  <a:ext cx="4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7" name="Line 905"/>
                <p:cNvSpPr>
                  <a:spLocks noChangeShapeType="1"/>
                </p:cNvSpPr>
                <p:nvPr/>
              </p:nvSpPr>
              <p:spPr bwMode="auto">
                <a:xfrm flipH="1" flipV="1">
                  <a:off x="4187" y="3597"/>
                  <a:ext cx="8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8" name="Line 906"/>
                <p:cNvSpPr>
                  <a:spLocks noChangeShapeType="1"/>
                </p:cNvSpPr>
                <p:nvPr/>
              </p:nvSpPr>
              <p:spPr bwMode="auto">
                <a:xfrm flipH="1" flipV="1">
                  <a:off x="4173" y="3577"/>
                  <a:ext cx="1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9" name="Freeform 907"/>
                <p:cNvSpPr>
                  <a:spLocks/>
                </p:cNvSpPr>
                <p:nvPr/>
              </p:nvSpPr>
              <p:spPr bwMode="auto">
                <a:xfrm>
                  <a:off x="4155" y="3560"/>
                  <a:ext cx="15" cy="7"/>
                </a:xfrm>
                <a:custGeom>
                  <a:avLst/>
                  <a:gdLst>
                    <a:gd name="T0" fmla="*/ 70 w 11"/>
                    <a:gd name="T1" fmla="*/ 1 h 11"/>
                    <a:gd name="T2" fmla="*/ 32 w 11"/>
                    <a:gd name="T3" fmla="*/ 0 h 11"/>
                    <a:gd name="T4" fmla="*/ 0 w 11"/>
                    <a:gd name="T5" fmla="*/ 0 h 11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1" h="11">
                      <a:moveTo>
                        <a:pt x="11" y="11"/>
                      </a:moveTo>
                      <a:lnTo>
                        <a:pt x="5" y="0"/>
                      </a:lnTo>
                      <a:lnTo>
                        <a:pt x="0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0" name="Line 908"/>
                <p:cNvSpPr>
                  <a:spLocks noChangeShapeType="1"/>
                </p:cNvSpPr>
                <p:nvPr/>
              </p:nvSpPr>
              <p:spPr bwMode="auto">
                <a:xfrm flipH="1">
                  <a:off x="4130" y="3560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1" name="Line 909"/>
                <p:cNvSpPr>
                  <a:spLocks noChangeShapeType="1"/>
                </p:cNvSpPr>
                <p:nvPr/>
              </p:nvSpPr>
              <p:spPr bwMode="auto">
                <a:xfrm flipH="1">
                  <a:off x="4106" y="3560"/>
                  <a:ext cx="18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2" name="Line 910"/>
                <p:cNvSpPr>
                  <a:spLocks noChangeShapeType="1"/>
                </p:cNvSpPr>
                <p:nvPr/>
              </p:nvSpPr>
              <p:spPr bwMode="auto">
                <a:xfrm flipH="1">
                  <a:off x="4081" y="3560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3" name="Line 911"/>
                <p:cNvSpPr>
                  <a:spLocks noChangeShapeType="1"/>
                </p:cNvSpPr>
                <p:nvPr/>
              </p:nvSpPr>
              <p:spPr bwMode="auto">
                <a:xfrm flipH="1">
                  <a:off x="4055" y="3560"/>
                  <a:ext cx="22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4" name="Line 912"/>
                <p:cNvSpPr>
                  <a:spLocks noChangeShapeType="1"/>
                </p:cNvSpPr>
                <p:nvPr/>
              </p:nvSpPr>
              <p:spPr bwMode="auto">
                <a:xfrm flipH="1">
                  <a:off x="4033" y="3560"/>
                  <a:ext cx="19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5" name="Line 913"/>
                <p:cNvSpPr>
                  <a:spLocks noChangeShapeType="1"/>
                </p:cNvSpPr>
                <p:nvPr/>
              </p:nvSpPr>
              <p:spPr bwMode="auto">
                <a:xfrm flipH="1">
                  <a:off x="4008" y="3560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6" name="Line 914"/>
                <p:cNvSpPr>
                  <a:spLocks noChangeShapeType="1"/>
                </p:cNvSpPr>
                <p:nvPr/>
              </p:nvSpPr>
              <p:spPr bwMode="auto">
                <a:xfrm flipH="1">
                  <a:off x="3984" y="3560"/>
                  <a:ext cx="19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7" name="Line 915"/>
                <p:cNvSpPr>
                  <a:spLocks noChangeShapeType="1"/>
                </p:cNvSpPr>
                <p:nvPr/>
              </p:nvSpPr>
              <p:spPr bwMode="auto">
                <a:xfrm flipH="1">
                  <a:off x="3959" y="3560"/>
                  <a:ext cx="1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8" name="Line 916"/>
                <p:cNvSpPr>
                  <a:spLocks noChangeShapeType="1"/>
                </p:cNvSpPr>
                <p:nvPr/>
              </p:nvSpPr>
              <p:spPr bwMode="auto">
                <a:xfrm flipH="1">
                  <a:off x="3934" y="3560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9" name="Line 917"/>
                <p:cNvSpPr>
                  <a:spLocks noChangeShapeType="1"/>
                </p:cNvSpPr>
                <p:nvPr/>
              </p:nvSpPr>
              <p:spPr bwMode="auto">
                <a:xfrm flipH="1">
                  <a:off x="3906" y="3560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0" name="Freeform 918"/>
                <p:cNvSpPr>
                  <a:spLocks/>
                </p:cNvSpPr>
                <p:nvPr/>
              </p:nvSpPr>
              <p:spPr bwMode="auto">
                <a:xfrm>
                  <a:off x="3885" y="3552"/>
                  <a:ext cx="21" cy="16"/>
                </a:xfrm>
                <a:custGeom>
                  <a:avLst/>
                  <a:gdLst>
                    <a:gd name="T0" fmla="*/ 28 w 15"/>
                    <a:gd name="T1" fmla="*/ 443 h 7"/>
                    <a:gd name="T2" fmla="*/ 20 w 15"/>
                    <a:gd name="T3" fmla="*/ 443 h 7"/>
                    <a:gd name="T4" fmla="*/ 0 w 15"/>
                    <a:gd name="T5" fmla="*/ 0 h 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5" h="7">
                      <a:moveTo>
                        <a:pt x="15" y="7"/>
                      </a:moveTo>
                      <a:lnTo>
                        <a:pt x="11" y="7"/>
                      </a:lnTo>
                      <a:lnTo>
                        <a:pt x="0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1" name="Line 919"/>
                <p:cNvSpPr>
                  <a:spLocks noChangeShapeType="1"/>
                </p:cNvSpPr>
                <p:nvPr/>
              </p:nvSpPr>
              <p:spPr bwMode="auto">
                <a:xfrm flipH="1" flipV="1">
                  <a:off x="3860" y="3541"/>
                  <a:ext cx="18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2" name="Line 920"/>
                <p:cNvSpPr>
                  <a:spLocks noChangeShapeType="1"/>
                </p:cNvSpPr>
                <p:nvPr/>
              </p:nvSpPr>
              <p:spPr bwMode="auto">
                <a:xfrm flipH="1" flipV="1">
                  <a:off x="3837" y="3528"/>
                  <a:ext cx="19" cy="5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3" name="Line 921"/>
                <p:cNvSpPr>
                  <a:spLocks noChangeShapeType="1"/>
                </p:cNvSpPr>
                <p:nvPr/>
              </p:nvSpPr>
              <p:spPr bwMode="auto">
                <a:xfrm flipH="1">
                  <a:off x="3821" y="3524"/>
                  <a:ext cx="10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4" name="Line 922"/>
                <p:cNvSpPr>
                  <a:spLocks noChangeShapeType="1"/>
                </p:cNvSpPr>
                <p:nvPr/>
              </p:nvSpPr>
              <p:spPr bwMode="auto">
                <a:xfrm flipH="1">
                  <a:off x="3806" y="3542"/>
                  <a:ext cx="7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5" name="Line 923"/>
                <p:cNvSpPr>
                  <a:spLocks noChangeShapeType="1"/>
                </p:cNvSpPr>
                <p:nvPr/>
              </p:nvSpPr>
              <p:spPr bwMode="auto">
                <a:xfrm flipH="1">
                  <a:off x="3788" y="3560"/>
                  <a:ext cx="11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6" name="Line 924"/>
                <p:cNvSpPr>
                  <a:spLocks noChangeShapeType="1"/>
                </p:cNvSpPr>
                <p:nvPr/>
              </p:nvSpPr>
              <p:spPr bwMode="auto">
                <a:xfrm flipH="1">
                  <a:off x="3764" y="3577"/>
                  <a:ext cx="18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7" name="Line 925"/>
                <p:cNvSpPr>
                  <a:spLocks noChangeShapeType="1"/>
                </p:cNvSpPr>
                <p:nvPr/>
              </p:nvSpPr>
              <p:spPr bwMode="auto">
                <a:xfrm flipH="1">
                  <a:off x="3752" y="3593"/>
                  <a:ext cx="13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8" name="Line 926"/>
                <p:cNvSpPr>
                  <a:spLocks noChangeShapeType="1"/>
                </p:cNvSpPr>
                <p:nvPr/>
              </p:nvSpPr>
              <p:spPr bwMode="auto">
                <a:xfrm>
                  <a:off x="4863" y="3354"/>
                  <a:ext cx="14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9" name="Line 927"/>
                <p:cNvSpPr>
                  <a:spLocks noChangeShapeType="1"/>
                </p:cNvSpPr>
                <p:nvPr/>
              </p:nvSpPr>
              <p:spPr bwMode="auto">
                <a:xfrm>
                  <a:off x="4884" y="3366"/>
                  <a:ext cx="3" cy="14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0" name="Line 928"/>
                <p:cNvSpPr>
                  <a:spLocks noChangeShapeType="1"/>
                </p:cNvSpPr>
                <p:nvPr/>
              </p:nvSpPr>
              <p:spPr bwMode="auto">
                <a:xfrm>
                  <a:off x="4902" y="3389"/>
                  <a:ext cx="11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1" name="Line 929"/>
                <p:cNvSpPr>
                  <a:spLocks noChangeShapeType="1"/>
                </p:cNvSpPr>
                <p:nvPr/>
              </p:nvSpPr>
              <p:spPr bwMode="auto">
                <a:xfrm>
                  <a:off x="4919" y="3403"/>
                  <a:ext cx="11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</p:grpSp>
        </p:grpSp>
      </p:grpSp>
      <p:sp>
        <p:nvSpPr>
          <p:cNvPr id="22533" name="Text Box 2"/>
          <p:cNvSpPr txBox="1">
            <a:spLocks noChangeArrowheads="1"/>
          </p:cNvSpPr>
          <p:nvPr/>
        </p:nvSpPr>
        <p:spPr bwMode="auto">
          <a:xfrm>
            <a:off x="2382862" y="533400"/>
            <a:ext cx="660873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98" tIns="48850" rIns="97698" bIns="48850" anchor="ctr"/>
          <a:lstStyle>
            <a:lvl1pPr marL="381000" indent="-379413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SzPct val="100000"/>
            </a:pPr>
            <a:r>
              <a:rPr lang="lv-LV" altLang="lv-LV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2016.gadā</a:t>
            </a:r>
            <a:r>
              <a:rPr lang="lv-LV" altLang="lv-LV" sz="24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lv-LV" altLang="lv-LV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īstenotais</a:t>
            </a:r>
          </a:p>
        </p:txBody>
      </p:sp>
      <p:sp>
        <p:nvSpPr>
          <p:cNvPr id="22534" name="Номер слайда 538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53702D-62B7-4AF5-A2F4-6BDEA18A31F1}" type="slidenum">
              <a:rPr lang="en-US" altLang="lv-LV" sz="1200">
                <a:solidFill>
                  <a:srgbClr val="898989"/>
                </a:solidFill>
              </a:rPr>
              <a:pPr/>
              <a:t>2</a:t>
            </a:fld>
            <a:endParaRPr lang="en-US" altLang="lv-LV" sz="1200">
              <a:solidFill>
                <a:srgbClr val="898989"/>
              </a:solidFill>
            </a:endParaRPr>
          </a:p>
        </p:txBody>
      </p:sp>
      <p:sp>
        <p:nvSpPr>
          <p:cNvPr id="531" name="Rectangle 1"/>
          <p:cNvSpPr>
            <a:spLocks noChangeArrowheads="1"/>
          </p:cNvSpPr>
          <p:nvPr/>
        </p:nvSpPr>
        <p:spPr bwMode="auto">
          <a:xfrm>
            <a:off x="76200" y="1931419"/>
            <a:ext cx="8991600" cy="308392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lv-LV" alt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Mēnešalgas palielinājums:</a:t>
            </a:r>
          </a:p>
          <a:p>
            <a:pPr lvl="1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alt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Kadetiem – 20,37 </a:t>
            </a:r>
            <a:r>
              <a:rPr lang="lv-LV" altLang="lv-LV" sz="24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euro</a:t>
            </a:r>
            <a:r>
              <a:rPr lang="lv-LV" alt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;</a:t>
            </a:r>
          </a:p>
          <a:p>
            <a:pPr lvl="1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alt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Amatiem, izņemot inspektora palīgus, no 70 līdz 140 </a:t>
            </a:r>
            <a:r>
              <a:rPr lang="lv-LV" altLang="lv-LV" sz="24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euro</a:t>
            </a:r>
            <a:endParaRPr lang="lv-LV" altLang="lv-LV" sz="2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</a:pPr>
            <a:endParaRPr lang="lv-LV" altLang="lv-LV" sz="2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lv-LV" alt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Piemaksa par speciālo dienesta pakāpi pieaugusi vidēji par 19,31 </a:t>
            </a:r>
            <a:r>
              <a:rPr lang="lv-LV" altLang="lv-LV" sz="24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euro</a:t>
            </a:r>
            <a:endParaRPr lang="lv-LV" altLang="lv-LV" sz="2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</a:pPr>
            <a:endParaRPr lang="lv-LV" altLang="lv-LV" sz="2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lv-LV" alt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2016.gadā naudas balvu un prēmiju fonds (izpilde) amatpersonām 651 tūkst., 2015.gadā izpilde – 218 tūkst.</a:t>
            </a:r>
          </a:p>
        </p:txBody>
      </p:sp>
    </p:spTree>
    <p:extLst>
      <p:ext uri="{BB962C8B-B14F-4D97-AF65-F5344CB8AC3E}">
        <p14:creationId xmlns:p14="http://schemas.microsoft.com/office/powerpoint/2010/main" val="45632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31" name="Group 405"/>
          <p:cNvGrpSpPr>
            <a:grpSpLocks/>
          </p:cNvGrpSpPr>
          <p:nvPr/>
        </p:nvGrpSpPr>
        <p:grpSpPr bwMode="auto">
          <a:xfrm>
            <a:off x="1158875" y="2541588"/>
            <a:ext cx="2632075" cy="2462212"/>
            <a:chOff x="309" y="1162"/>
            <a:chExt cx="1830" cy="1769"/>
          </a:xfrm>
        </p:grpSpPr>
        <p:sp>
          <p:nvSpPr>
            <p:cNvPr id="331" name="Line 406"/>
            <p:cNvSpPr>
              <a:spLocks noChangeShapeType="1"/>
            </p:cNvSpPr>
            <p:nvPr/>
          </p:nvSpPr>
          <p:spPr bwMode="auto">
            <a:xfrm flipV="1">
              <a:off x="1073" y="2256"/>
              <a:ext cx="4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2" name="Line 407"/>
            <p:cNvSpPr>
              <a:spLocks noChangeShapeType="1"/>
            </p:cNvSpPr>
            <p:nvPr/>
          </p:nvSpPr>
          <p:spPr bwMode="auto">
            <a:xfrm flipV="1">
              <a:off x="1084" y="2233"/>
              <a:ext cx="1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3" name="Line 408"/>
            <p:cNvSpPr>
              <a:spLocks noChangeShapeType="1"/>
            </p:cNvSpPr>
            <p:nvPr/>
          </p:nvSpPr>
          <p:spPr bwMode="auto">
            <a:xfrm flipV="1">
              <a:off x="1095" y="2214"/>
              <a:ext cx="7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4" name="Line 409"/>
            <p:cNvSpPr>
              <a:spLocks noChangeShapeType="1"/>
            </p:cNvSpPr>
            <p:nvPr/>
          </p:nvSpPr>
          <p:spPr bwMode="auto">
            <a:xfrm flipV="1">
              <a:off x="1109" y="2190"/>
              <a:ext cx="3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5" name="Line 410"/>
            <p:cNvSpPr>
              <a:spLocks noChangeShapeType="1"/>
            </p:cNvSpPr>
            <p:nvPr/>
          </p:nvSpPr>
          <p:spPr bwMode="auto">
            <a:xfrm flipV="1">
              <a:off x="1117" y="2168"/>
              <a:ext cx="1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6" name="Line 411"/>
            <p:cNvSpPr>
              <a:spLocks noChangeShapeType="1"/>
            </p:cNvSpPr>
            <p:nvPr/>
          </p:nvSpPr>
          <p:spPr bwMode="auto">
            <a:xfrm flipV="1">
              <a:off x="1130" y="2146"/>
              <a:ext cx="8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7" name="Line 412"/>
            <p:cNvSpPr>
              <a:spLocks noChangeShapeType="1"/>
            </p:cNvSpPr>
            <p:nvPr/>
          </p:nvSpPr>
          <p:spPr bwMode="auto">
            <a:xfrm flipV="1">
              <a:off x="1143" y="2141"/>
              <a:ext cx="17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8" name="Line 413"/>
            <p:cNvSpPr>
              <a:spLocks noChangeShapeType="1"/>
            </p:cNvSpPr>
            <p:nvPr/>
          </p:nvSpPr>
          <p:spPr bwMode="auto">
            <a:xfrm flipV="1">
              <a:off x="1169" y="2141"/>
              <a:ext cx="18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9" name="Line 414"/>
            <p:cNvSpPr>
              <a:spLocks noChangeShapeType="1"/>
            </p:cNvSpPr>
            <p:nvPr/>
          </p:nvSpPr>
          <p:spPr bwMode="auto">
            <a:xfrm flipV="1">
              <a:off x="1196" y="2136"/>
              <a:ext cx="1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0" name="Line 415"/>
            <p:cNvSpPr>
              <a:spLocks noChangeShapeType="1"/>
            </p:cNvSpPr>
            <p:nvPr/>
          </p:nvSpPr>
          <p:spPr bwMode="auto">
            <a:xfrm flipV="1">
              <a:off x="1220" y="2131"/>
              <a:ext cx="20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1" name="Freeform 416"/>
            <p:cNvSpPr>
              <a:spLocks/>
            </p:cNvSpPr>
            <p:nvPr/>
          </p:nvSpPr>
          <p:spPr bwMode="auto">
            <a:xfrm>
              <a:off x="1244" y="2123"/>
              <a:ext cx="14" cy="8"/>
            </a:xfrm>
            <a:custGeom>
              <a:avLst/>
              <a:gdLst>
                <a:gd name="T0" fmla="*/ 0 w 13"/>
                <a:gd name="T1" fmla="*/ 3 h 7"/>
                <a:gd name="T2" fmla="*/ 11 w 13"/>
                <a:gd name="T3" fmla="*/ 3 h 7"/>
                <a:gd name="T4" fmla="*/ 13 w 13"/>
                <a:gd name="T5" fmla="*/ 0 h 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" h="7">
                  <a:moveTo>
                    <a:pt x="0" y="7"/>
                  </a:moveTo>
                  <a:lnTo>
                    <a:pt x="11" y="5"/>
                  </a:lnTo>
                  <a:lnTo>
                    <a:pt x="13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2" name="Line 417"/>
            <p:cNvSpPr>
              <a:spLocks noChangeShapeType="1"/>
            </p:cNvSpPr>
            <p:nvPr/>
          </p:nvSpPr>
          <p:spPr bwMode="auto">
            <a:xfrm flipV="1">
              <a:off x="1259" y="2103"/>
              <a:ext cx="6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3" name="Line 418"/>
            <p:cNvSpPr>
              <a:spLocks noChangeShapeType="1"/>
            </p:cNvSpPr>
            <p:nvPr/>
          </p:nvSpPr>
          <p:spPr bwMode="auto">
            <a:xfrm flipV="1">
              <a:off x="1269" y="2076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4" name="Line 419"/>
            <p:cNvSpPr>
              <a:spLocks noChangeShapeType="1"/>
            </p:cNvSpPr>
            <p:nvPr/>
          </p:nvSpPr>
          <p:spPr bwMode="auto">
            <a:xfrm flipV="1">
              <a:off x="1273" y="2052"/>
              <a:ext cx="4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5" name="Line 420"/>
            <p:cNvSpPr>
              <a:spLocks noChangeShapeType="1"/>
            </p:cNvSpPr>
            <p:nvPr/>
          </p:nvSpPr>
          <p:spPr bwMode="auto">
            <a:xfrm flipV="1">
              <a:off x="1282" y="2028"/>
              <a:ext cx="0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6" name="Line 421"/>
            <p:cNvSpPr>
              <a:spLocks noChangeShapeType="1"/>
            </p:cNvSpPr>
            <p:nvPr/>
          </p:nvSpPr>
          <p:spPr bwMode="auto">
            <a:xfrm flipV="1">
              <a:off x="1287" y="2004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7" name="Freeform 422"/>
            <p:cNvSpPr>
              <a:spLocks/>
            </p:cNvSpPr>
            <p:nvPr/>
          </p:nvSpPr>
          <p:spPr bwMode="auto">
            <a:xfrm>
              <a:off x="1292" y="1981"/>
              <a:ext cx="1" cy="17"/>
            </a:xfrm>
            <a:custGeom>
              <a:avLst/>
              <a:gdLst>
                <a:gd name="T0" fmla="*/ 0 w 6"/>
                <a:gd name="T1" fmla="*/ 37 h 15"/>
                <a:gd name="T2" fmla="*/ 1 w 6"/>
                <a:gd name="T3" fmla="*/ 0 h 15"/>
                <a:gd name="T4" fmla="*/ 1 w 6"/>
                <a:gd name="T5" fmla="*/ 0 h 1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" h="15">
                  <a:moveTo>
                    <a:pt x="0" y="15"/>
                  </a:moveTo>
                  <a:lnTo>
                    <a:pt x="6" y="0"/>
                  </a:lnTo>
                  <a:lnTo>
                    <a:pt x="4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8" name="Line 423"/>
            <p:cNvSpPr>
              <a:spLocks noChangeShapeType="1"/>
            </p:cNvSpPr>
            <p:nvPr/>
          </p:nvSpPr>
          <p:spPr bwMode="auto">
            <a:xfrm flipH="1" flipV="1">
              <a:off x="1273" y="1979"/>
              <a:ext cx="25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9" name="Line 424"/>
            <p:cNvSpPr>
              <a:spLocks noChangeShapeType="1"/>
            </p:cNvSpPr>
            <p:nvPr/>
          </p:nvSpPr>
          <p:spPr bwMode="auto">
            <a:xfrm flipH="1" flipV="1">
              <a:off x="1246" y="1977"/>
              <a:ext cx="15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0" name="Line 425"/>
            <p:cNvSpPr>
              <a:spLocks noChangeShapeType="1"/>
            </p:cNvSpPr>
            <p:nvPr/>
          </p:nvSpPr>
          <p:spPr bwMode="auto">
            <a:xfrm flipH="1" flipV="1">
              <a:off x="1226" y="1973"/>
              <a:ext cx="24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1" name="Line 426"/>
            <p:cNvSpPr>
              <a:spLocks noChangeShapeType="1"/>
            </p:cNvSpPr>
            <p:nvPr/>
          </p:nvSpPr>
          <p:spPr bwMode="auto">
            <a:xfrm flipH="1" flipV="1">
              <a:off x="1198" y="1970"/>
              <a:ext cx="21" cy="2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2" name="Line 427"/>
            <p:cNvSpPr>
              <a:spLocks noChangeShapeType="1"/>
            </p:cNvSpPr>
            <p:nvPr/>
          </p:nvSpPr>
          <p:spPr bwMode="auto">
            <a:xfrm flipH="1" flipV="1">
              <a:off x="1171" y="1970"/>
              <a:ext cx="17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3" name="Line 428"/>
            <p:cNvSpPr>
              <a:spLocks noChangeShapeType="1"/>
            </p:cNvSpPr>
            <p:nvPr/>
          </p:nvSpPr>
          <p:spPr bwMode="auto">
            <a:xfrm flipH="1" flipV="1">
              <a:off x="1153" y="1955"/>
              <a:ext cx="22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4" name="Line 429"/>
            <p:cNvSpPr>
              <a:spLocks noChangeShapeType="1"/>
            </p:cNvSpPr>
            <p:nvPr/>
          </p:nvSpPr>
          <p:spPr bwMode="auto">
            <a:xfrm flipH="1" flipV="1">
              <a:off x="1133" y="1936"/>
              <a:ext cx="19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5" name="Line 430"/>
            <p:cNvSpPr>
              <a:spLocks noChangeShapeType="1"/>
            </p:cNvSpPr>
            <p:nvPr/>
          </p:nvSpPr>
          <p:spPr bwMode="auto">
            <a:xfrm flipH="1" flipV="1">
              <a:off x="1117" y="1918"/>
              <a:ext cx="1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6" name="Line 431"/>
            <p:cNvSpPr>
              <a:spLocks noChangeShapeType="1"/>
            </p:cNvSpPr>
            <p:nvPr/>
          </p:nvSpPr>
          <p:spPr bwMode="auto">
            <a:xfrm flipH="1" flipV="1">
              <a:off x="1099" y="1899"/>
              <a:ext cx="1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7" name="Line 432"/>
            <p:cNvSpPr>
              <a:spLocks noChangeShapeType="1"/>
            </p:cNvSpPr>
            <p:nvPr/>
          </p:nvSpPr>
          <p:spPr bwMode="auto">
            <a:xfrm flipH="1" flipV="1">
              <a:off x="1082" y="1882"/>
              <a:ext cx="2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8" name="Line 433"/>
            <p:cNvSpPr>
              <a:spLocks noChangeShapeType="1"/>
            </p:cNvSpPr>
            <p:nvPr/>
          </p:nvSpPr>
          <p:spPr bwMode="auto">
            <a:xfrm flipH="1" flipV="1">
              <a:off x="1066" y="1865"/>
              <a:ext cx="14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9" name="Line 434"/>
            <p:cNvSpPr>
              <a:spLocks noChangeShapeType="1"/>
            </p:cNvSpPr>
            <p:nvPr/>
          </p:nvSpPr>
          <p:spPr bwMode="auto">
            <a:xfrm flipH="1" flipV="1">
              <a:off x="1046" y="1847"/>
              <a:ext cx="7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0" name="Line 435"/>
            <p:cNvSpPr>
              <a:spLocks noChangeShapeType="1"/>
            </p:cNvSpPr>
            <p:nvPr/>
          </p:nvSpPr>
          <p:spPr bwMode="auto">
            <a:xfrm flipH="1" flipV="1">
              <a:off x="1028" y="1830"/>
              <a:ext cx="1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1" name="Line 436"/>
            <p:cNvSpPr>
              <a:spLocks noChangeShapeType="1"/>
            </p:cNvSpPr>
            <p:nvPr/>
          </p:nvSpPr>
          <p:spPr bwMode="auto">
            <a:xfrm flipH="1" flipV="1">
              <a:off x="1011" y="1813"/>
              <a:ext cx="18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2" name="Line 437"/>
            <p:cNvSpPr>
              <a:spLocks noChangeShapeType="1"/>
            </p:cNvSpPr>
            <p:nvPr/>
          </p:nvSpPr>
          <p:spPr bwMode="auto">
            <a:xfrm flipH="1" flipV="1">
              <a:off x="996" y="1793"/>
              <a:ext cx="13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3" name="Line 438"/>
            <p:cNvSpPr>
              <a:spLocks noChangeShapeType="1"/>
            </p:cNvSpPr>
            <p:nvPr/>
          </p:nvSpPr>
          <p:spPr bwMode="auto">
            <a:xfrm flipH="1" flipV="1">
              <a:off x="979" y="1778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4" name="Freeform 439"/>
            <p:cNvSpPr>
              <a:spLocks/>
            </p:cNvSpPr>
            <p:nvPr/>
          </p:nvSpPr>
          <p:spPr bwMode="auto">
            <a:xfrm>
              <a:off x="956" y="1766"/>
              <a:ext cx="14" cy="0"/>
            </a:xfrm>
            <a:custGeom>
              <a:avLst/>
              <a:gdLst>
                <a:gd name="T0" fmla="*/ 15 w 15"/>
                <a:gd name="T1" fmla="*/ 0 h 5"/>
                <a:gd name="T2" fmla="*/ 9 w 15"/>
                <a:gd name="T3" fmla="*/ 0 h 5"/>
                <a:gd name="T4" fmla="*/ 0 w 15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" h="5">
                  <a:moveTo>
                    <a:pt x="15" y="5"/>
                  </a:move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5" name="Line 440"/>
            <p:cNvSpPr>
              <a:spLocks noChangeShapeType="1"/>
            </p:cNvSpPr>
            <p:nvPr/>
          </p:nvSpPr>
          <p:spPr bwMode="auto">
            <a:xfrm flipH="1">
              <a:off x="932" y="1771"/>
              <a:ext cx="21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6" name="Line 441"/>
            <p:cNvSpPr>
              <a:spLocks noChangeShapeType="1"/>
            </p:cNvSpPr>
            <p:nvPr/>
          </p:nvSpPr>
          <p:spPr bwMode="auto">
            <a:xfrm flipH="1">
              <a:off x="908" y="1780"/>
              <a:ext cx="23" cy="2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7" name="Line 442"/>
            <p:cNvSpPr>
              <a:spLocks noChangeShapeType="1"/>
            </p:cNvSpPr>
            <p:nvPr/>
          </p:nvSpPr>
          <p:spPr bwMode="auto">
            <a:xfrm flipH="1">
              <a:off x="882" y="1788"/>
              <a:ext cx="18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8" name="Line 443"/>
            <p:cNvSpPr>
              <a:spLocks noChangeShapeType="1"/>
            </p:cNvSpPr>
            <p:nvPr/>
          </p:nvSpPr>
          <p:spPr bwMode="auto">
            <a:xfrm flipH="1">
              <a:off x="860" y="1797"/>
              <a:ext cx="24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9" name="Line 444"/>
            <p:cNvSpPr>
              <a:spLocks noChangeShapeType="1"/>
            </p:cNvSpPr>
            <p:nvPr/>
          </p:nvSpPr>
          <p:spPr bwMode="auto">
            <a:xfrm flipH="1">
              <a:off x="835" y="1806"/>
              <a:ext cx="21" cy="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0" name="Line 445"/>
            <p:cNvSpPr>
              <a:spLocks noChangeShapeType="1"/>
            </p:cNvSpPr>
            <p:nvPr/>
          </p:nvSpPr>
          <p:spPr bwMode="auto">
            <a:xfrm flipH="1">
              <a:off x="813" y="1813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1" name="Line 446"/>
            <p:cNvSpPr>
              <a:spLocks noChangeShapeType="1"/>
            </p:cNvSpPr>
            <p:nvPr/>
          </p:nvSpPr>
          <p:spPr bwMode="auto">
            <a:xfrm flipH="1">
              <a:off x="792" y="1819"/>
              <a:ext cx="18" cy="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2" name="Line 447"/>
            <p:cNvSpPr>
              <a:spLocks noChangeShapeType="1"/>
            </p:cNvSpPr>
            <p:nvPr/>
          </p:nvSpPr>
          <p:spPr bwMode="auto">
            <a:xfrm flipH="1">
              <a:off x="762" y="1826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3" name="Line 448"/>
            <p:cNvSpPr>
              <a:spLocks noChangeShapeType="1"/>
            </p:cNvSpPr>
            <p:nvPr/>
          </p:nvSpPr>
          <p:spPr bwMode="auto">
            <a:xfrm flipH="1">
              <a:off x="739" y="1826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4" name="Line 449"/>
            <p:cNvSpPr>
              <a:spLocks noChangeShapeType="1"/>
            </p:cNvSpPr>
            <p:nvPr/>
          </p:nvSpPr>
          <p:spPr bwMode="auto">
            <a:xfrm flipH="1">
              <a:off x="711" y="1826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5" name="Line 450"/>
            <p:cNvSpPr>
              <a:spLocks noChangeShapeType="1"/>
            </p:cNvSpPr>
            <p:nvPr/>
          </p:nvSpPr>
          <p:spPr bwMode="auto">
            <a:xfrm flipH="1">
              <a:off x="692" y="1826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6" name="Line 451"/>
            <p:cNvSpPr>
              <a:spLocks noChangeShapeType="1"/>
            </p:cNvSpPr>
            <p:nvPr/>
          </p:nvSpPr>
          <p:spPr bwMode="auto">
            <a:xfrm flipH="1">
              <a:off x="662" y="1826"/>
              <a:ext cx="18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7" name="Line 452"/>
            <p:cNvSpPr>
              <a:spLocks noChangeShapeType="1"/>
            </p:cNvSpPr>
            <p:nvPr/>
          </p:nvSpPr>
          <p:spPr bwMode="auto">
            <a:xfrm flipH="1">
              <a:off x="639" y="1826"/>
              <a:ext cx="18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8" name="Line 453"/>
            <p:cNvSpPr>
              <a:spLocks noChangeShapeType="1"/>
            </p:cNvSpPr>
            <p:nvPr/>
          </p:nvSpPr>
          <p:spPr bwMode="auto">
            <a:xfrm flipH="1">
              <a:off x="614" y="1826"/>
              <a:ext cx="15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9" name="Line 454"/>
            <p:cNvSpPr>
              <a:spLocks noChangeShapeType="1"/>
            </p:cNvSpPr>
            <p:nvPr/>
          </p:nvSpPr>
          <p:spPr bwMode="auto">
            <a:xfrm flipH="1">
              <a:off x="589" y="1826"/>
              <a:ext cx="18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0" name="Line 455"/>
            <p:cNvSpPr>
              <a:spLocks noChangeShapeType="1"/>
            </p:cNvSpPr>
            <p:nvPr/>
          </p:nvSpPr>
          <p:spPr bwMode="auto">
            <a:xfrm flipH="1">
              <a:off x="562" y="1826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1" name="Line 456"/>
            <p:cNvSpPr>
              <a:spLocks noChangeShapeType="1"/>
            </p:cNvSpPr>
            <p:nvPr/>
          </p:nvSpPr>
          <p:spPr bwMode="auto">
            <a:xfrm flipH="1">
              <a:off x="539" y="1826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2" name="Line 457"/>
            <p:cNvSpPr>
              <a:spLocks noChangeShapeType="1"/>
            </p:cNvSpPr>
            <p:nvPr/>
          </p:nvSpPr>
          <p:spPr bwMode="auto">
            <a:xfrm flipH="1">
              <a:off x="512" y="1826"/>
              <a:ext cx="17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3" name="Line 458"/>
            <p:cNvSpPr>
              <a:spLocks noChangeShapeType="1"/>
            </p:cNvSpPr>
            <p:nvPr/>
          </p:nvSpPr>
          <p:spPr bwMode="auto">
            <a:xfrm flipH="1">
              <a:off x="490" y="1826"/>
              <a:ext cx="15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4" name="Line 459"/>
            <p:cNvSpPr>
              <a:spLocks noChangeShapeType="1"/>
            </p:cNvSpPr>
            <p:nvPr/>
          </p:nvSpPr>
          <p:spPr bwMode="auto">
            <a:xfrm flipH="1">
              <a:off x="475" y="1830"/>
              <a:ext cx="1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5" name="Line 460"/>
            <p:cNvSpPr>
              <a:spLocks noChangeShapeType="1"/>
            </p:cNvSpPr>
            <p:nvPr/>
          </p:nvSpPr>
          <p:spPr bwMode="auto">
            <a:xfrm flipH="1">
              <a:off x="465" y="1853"/>
              <a:ext cx="3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6" name="Line 461"/>
            <p:cNvSpPr>
              <a:spLocks noChangeShapeType="1"/>
            </p:cNvSpPr>
            <p:nvPr/>
          </p:nvSpPr>
          <p:spPr bwMode="auto">
            <a:xfrm flipH="1">
              <a:off x="461" y="1877"/>
              <a:ext cx="2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7" name="Line 462"/>
            <p:cNvSpPr>
              <a:spLocks noChangeShapeType="1"/>
            </p:cNvSpPr>
            <p:nvPr/>
          </p:nvSpPr>
          <p:spPr bwMode="auto">
            <a:xfrm flipH="1">
              <a:off x="450" y="1899"/>
              <a:ext cx="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8" name="Line 463"/>
            <p:cNvSpPr>
              <a:spLocks noChangeShapeType="1"/>
            </p:cNvSpPr>
            <p:nvPr/>
          </p:nvSpPr>
          <p:spPr bwMode="auto">
            <a:xfrm flipH="1">
              <a:off x="438" y="1922"/>
              <a:ext cx="3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9" name="Line 464"/>
            <p:cNvSpPr>
              <a:spLocks noChangeShapeType="1"/>
            </p:cNvSpPr>
            <p:nvPr/>
          </p:nvSpPr>
          <p:spPr bwMode="auto">
            <a:xfrm flipH="1">
              <a:off x="432" y="1946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0" name="Freeform 465"/>
            <p:cNvSpPr>
              <a:spLocks/>
            </p:cNvSpPr>
            <p:nvPr/>
          </p:nvSpPr>
          <p:spPr bwMode="auto">
            <a:xfrm>
              <a:off x="418" y="1970"/>
              <a:ext cx="2" cy="16"/>
            </a:xfrm>
            <a:custGeom>
              <a:avLst/>
              <a:gdLst>
                <a:gd name="T0" fmla="*/ 0 w 7"/>
                <a:gd name="T1" fmla="*/ 0 h 16"/>
                <a:gd name="T2" fmla="*/ 0 w 7"/>
                <a:gd name="T3" fmla="*/ 14 h 16"/>
                <a:gd name="T4" fmla="*/ 0 w 7"/>
                <a:gd name="T5" fmla="*/ 21 h 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" h="16">
                  <a:moveTo>
                    <a:pt x="7" y="0"/>
                  </a:moveTo>
                  <a:lnTo>
                    <a:pt x="4" y="9"/>
                  </a:lnTo>
                  <a:lnTo>
                    <a:pt x="0" y="16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1" name="Line 466"/>
            <p:cNvSpPr>
              <a:spLocks noChangeShapeType="1"/>
            </p:cNvSpPr>
            <p:nvPr/>
          </p:nvSpPr>
          <p:spPr bwMode="auto">
            <a:xfrm flipH="1">
              <a:off x="408" y="1991"/>
              <a:ext cx="10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2" name="Line 467"/>
            <p:cNvSpPr>
              <a:spLocks noChangeShapeType="1"/>
            </p:cNvSpPr>
            <p:nvPr/>
          </p:nvSpPr>
          <p:spPr bwMode="auto">
            <a:xfrm flipH="1">
              <a:off x="394" y="2013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3" name="Line 468"/>
            <p:cNvSpPr>
              <a:spLocks noChangeShapeType="1"/>
            </p:cNvSpPr>
            <p:nvPr/>
          </p:nvSpPr>
          <p:spPr bwMode="auto">
            <a:xfrm flipH="1">
              <a:off x="384" y="2035"/>
              <a:ext cx="4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4" name="Line 469"/>
            <p:cNvSpPr>
              <a:spLocks noChangeShapeType="1"/>
            </p:cNvSpPr>
            <p:nvPr/>
          </p:nvSpPr>
          <p:spPr bwMode="auto">
            <a:xfrm flipH="1">
              <a:off x="370" y="2056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5" name="Line 470"/>
            <p:cNvSpPr>
              <a:spLocks noChangeShapeType="1"/>
            </p:cNvSpPr>
            <p:nvPr/>
          </p:nvSpPr>
          <p:spPr bwMode="auto">
            <a:xfrm flipH="1">
              <a:off x="361" y="2076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6" name="Line 471"/>
            <p:cNvSpPr>
              <a:spLocks noChangeShapeType="1"/>
            </p:cNvSpPr>
            <p:nvPr/>
          </p:nvSpPr>
          <p:spPr bwMode="auto">
            <a:xfrm flipH="1">
              <a:off x="345" y="2098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7" name="Line 472"/>
            <p:cNvSpPr>
              <a:spLocks noChangeShapeType="1"/>
            </p:cNvSpPr>
            <p:nvPr/>
          </p:nvSpPr>
          <p:spPr bwMode="auto">
            <a:xfrm flipH="1">
              <a:off x="333" y="2122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8" name="Line 473"/>
            <p:cNvSpPr>
              <a:spLocks noChangeShapeType="1"/>
            </p:cNvSpPr>
            <p:nvPr/>
          </p:nvSpPr>
          <p:spPr bwMode="auto">
            <a:xfrm flipH="1">
              <a:off x="320" y="2141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9" name="Line 474"/>
            <p:cNvSpPr>
              <a:spLocks noChangeShapeType="1"/>
            </p:cNvSpPr>
            <p:nvPr/>
          </p:nvSpPr>
          <p:spPr bwMode="auto">
            <a:xfrm flipH="1">
              <a:off x="309" y="2163"/>
              <a:ext cx="8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0" name="Line 475"/>
            <p:cNvSpPr>
              <a:spLocks noChangeShapeType="1"/>
            </p:cNvSpPr>
            <p:nvPr/>
          </p:nvSpPr>
          <p:spPr bwMode="auto">
            <a:xfrm flipV="1">
              <a:off x="968" y="1747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1" name="Line 476"/>
            <p:cNvSpPr>
              <a:spLocks noChangeShapeType="1"/>
            </p:cNvSpPr>
            <p:nvPr/>
          </p:nvSpPr>
          <p:spPr bwMode="auto">
            <a:xfrm flipV="1">
              <a:off x="968" y="1722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2" name="Line 477"/>
            <p:cNvSpPr>
              <a:spLocks noChangeShapeType="1"/>
            </p:cNvSpPr>
            <p:nvPr/>
          </p:nvSpPr>
          <p:spPr bwMode="auto">
            <a:xfrm flipV="1">
              <a:off x="968" y="1698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3" name="Line 478"/>
            <p:cNvSpPr>
              <a:spLocks noChangeShapeType="1"/>
            </p:cNvSpPr>
            <p:nvPr/>
          </p:nvSpPr>
          <p:spPr bwMode="auto">
            <a:xfrm flipV="1">
              <a:off x="968" y="1671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4" name="Line 479"/>
            <p:cNvSpPr>
              <a:spLocks noChangeShapeType="1"/>
            </p:cNvSpPr>
            <p:nvPr/>
          </p:nvSpPr>
          <p:spPr bwMode="auto">
            <a:xfrm flipV="1">
              <a:off x="968" y="1649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5" name="Line 480"/>
            <p:cNvSpPr>
              <a:spLocks noChangeShapeType="1"/>
            </p:cNvSpPr>
            <p:nvPr/>
          </p:nvSpPr>
          <p:spPr bwMode="auto">
            <a:xfrm flipV="1">
              <a:off x="968" y="1623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6" name="Line 481"/>
            <p:cNvSpPr>
              <a:spLocks noChangeShapeType="1"/>
            </p:cNvSpPr>
            <p:nvPr/>
          </p:nvSpPr>
          <p:spPr bwMode="auto">
            <a:xfrm flipV="1">
              <a:off x="968" y="1599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7" name="Line 482"/>
            <p:cNvSpPr>
              <a:spLocks noChangeShapeType="1"/>
            </p:cNvSpPr>
            <p:nvPr/>
          </p:nvSpPr>
          <p:spPr bwMode="auto">
            <a:xfrm flipV="1">
              <a:off x="968" y="1575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8" name="Line 483"/>
            <p:cNvSpPr>
              <a:spLocks noChangeShapeType="1"/>
            </p:cNvSpPr>
            <p:nvPr/>
          </p:nvSpPr>
          <p:spPr bwMode="auto">
            <a:xfrm flipV="1">
              <a:off x="968" y="1548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9" name="Line 484"/>
            <p:cNvSpPr>
              <a:spLocks noChangeShapeType="1"/>
            </p:cNvSpPr>
            <p:nvPr/>
          </p:nvSpPr>
          <p:spPr bwMode="auto">
            <a:xfrm flipV="1">
              <a:off x="968" y="1524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0" name="Line 485"/>
            <p:cNvSpPr>
              <a:spLocks noChangeShapeType="1"/>
            </p:cNvSpPr>
            <p:nvPr/>
          </p:nvSpPr>
          <p:spPr bwMode="auto">
            <a:xfrm flipH="1" flipV="1">
              <a:off x="952" y="1504"/>
              <a:ext cx="11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1" name="Line 486"/>
            <p:cNvSpPr>
              <a:spLocks noChangeShapeType="1"/>
            </p:cNvSpPr>
            <p:nvPr/>
          </p:nvSpPr>
          <p:spPr bwMode="auto">
            <a:xfrm flipH="1" flipV="1">
              <a:off x="938" y="1487"/>
              <a:ext cx="18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2" name="Line 487"/>
            <p:cNvSpPr>
              <a:spLocks noChangeShapeType="1"/>
            </p:cNvSpPr>
            <p:nvPr/>
          </p:nvSpPr>
          <p:spPr bwMode="auto">
            <a:xfrm flipH="1" flipV="1">
              <a:off x="918" y="1468"/>
              <a:ext cx="1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3" name="Freeform 488"/>
            <p:cNvSpPr>
              <a:spLocks/>
            </p:cNvSpPr>
            <p:nvPr/>
          </p:nvSpPr>
          <p:spPr bwMode="auto">
            <a:xfrm>
              <a:off x="906" y="1454"/>
              <a:ext cx="1" cy="14"/>
            </a:xfrm>
            <a:custGeom>
              <a:avLst/>
              <a:gdLst>
                <a:gd name="T0" fmla="*/ 0 w 7"/>
                <a:gd name="T1" fmla="*/ 16 h 11"/>
                <a:gd name="T2" fmla="*/ 0 w 7"/>
                <a:gd name="T3" fmla="*/ 5 h 11"/>
                <a:gd name="T4" fmla="*/ 0 w 7"/>
                <a:gd name="T5" fmla="*/ 0 h 1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" h="11">
                  <a:moveTo>
                    <a:pt x="5" y="11"/>
                  </a:moveTo>
                  <a:lnTo>
                    <a:pt x="0" y="5"/>
                  </a:lnTo>
                  <a:lnTo>
                    <a:pt x="7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4" name="Line 489"/>
            <p:cNvSpPr>
              <a:spLocks noChangeShapeType="1"/>
            </p:cNvSpPr>
            <p:nvPr/>
          </p:nvSpPr>
          <p:spPr bwMode="auto">
            <a:xfrm flipV="1">
              <a:off x="922" y="1437"/>
              <a:ext cx="14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5" name="Line 490"/>
            <p:cNvSpPr>
              <a:spLocks noChangeShapeType="1"/>
            </p:cNvSpPr>
            <p:nvPr/>
          </p:nvSpPr>
          <p:spPr bwMode="auto">
            <a:xfrm flipV="1">
              <a:off x="940" y="1421"/>
              <a:ext cx="12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6" name="Line 491"/>
            <p:cNvSpPr>
              <a:spLocks noChangeShapeType="1"/>
            </p:cNvSpPr>
            <p:nvPr/>
          </p:nvSpPr>
          <p:spPr bwMode="auto">
            <a:xfrm flipV="1">
              <a:off x="961" y="1408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7" name="Line 492"/>
            <p:cNvSpPr>
              <a:spLocks noChangeShapeType="1"/>
            </p:cNvSpPr>
            <p:nvPr/>
          </p:nvSpPr>
          <p:spPr bwMode="auto">
            <a:xfrm flipV="1">
              <a:off x="981" y="1388"/>
              <a:ext cx="14" cy="1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8" name="Line 493"/>
            <p:cNvSpPr>
              <a:spLocks noChangeShapeType="1"/>
            </p:cNvSpPr>
            <p:nvPr/>
          </p:nvSpPr>
          <p:spPr bwMode="auto">
            <a:xfrm flipV="1">
              <a:off x="1000" y="1376"/>
              <a:ext cx="13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9" name="Line 494"/>
            <p:cNvSpPr>
              <a:spLocks noChangeShapeType="1"/>
            </p:cNvSpPr>
            <p:nvPr/>
          </p:nvSpPr>
          <p:spPr bwMode="auto">
            <a:xfrm flipH="1" flipV="1">
              <a:off x="1016" y="1352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0" name="Line 495"/>
            <p:cNvSpPr>
              <a:spLocks noChangeShapeType="1"/>
            </p:cNvSpPr>
            <p:nvPr/>
          </p:nvSpPr>
          <p:spPr bwMode="auto">
            <a:xfrm flipH="1" flipV="1">
              <a:off x="1011" y="1326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1" name="Line 496"/>
            <p:cNvSpPr>
              <a:spLocks noChangeShapeType="1"/>
            </p:cNvSpPr>
            <p:nvPr/>
          </p:nvSpPr>
          <p:spPr bwMode="auto">
            <a:xfrm flipH="1" flipV="1">
              <a:off x="1009" y="1306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2" name="Line 497"/>
            <p:cNvSpPr>
              <a:spLocks noChangeShapeType="1"/>
            </p:cNvSpPr>
            <p:nvPr/>
          </p:nvSpPr>
          <p:spPr bwMode="auto">
            <a:xfrm flipH="1" flipV="1">
              <a:off x="1002" y="1279"/>
              <a:ext cx="3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3" name="Line 498"/>
            <p:cNvSpPr>
              <a:spLocks noChangeShapeType="1"/>
            </p:cNvSpPr>
            <p:nvPr/>
          </p:nvSpPr>
          <p:spPr bwMode="auto">
            <a:xfrm flipH="1" flipV="1">
              <a:off x="996" y="1254"/>
              <a:ext cx="4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4" name="Line 499"/>
            <p:cNvSpPr>
              <a:spLocks noChangeShapeType="1"/>
            </p:cNvSpPr>
            <p:nvPr/>
          </p:nvSpPr>
          <p:spPr bwMode="auto">
            <a:xfrm flipH="1" flipV="1">
              <a:off x="996" y="1230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5" name="Line 500"/>
            <p:cNvSpPr>
              <a:spLocks noChangeShapeType="1"/>
            </p:cNvSpPr>
            <p:nvPr/>
          </p:nvSpPr>
          <p:spPr bwMode="auto">
            <a:xfrm flipH="1" flipV="1">
              <a:off x="989" y="1204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6" name="Line 501"/>
            <p:cNvSpPr>
              <a:spLocks noChangeShapeType="1"/>
            </p:cNvSpPr>
            <p:nvPr/>
          </p:nvSpPr>
          <p:spPr bwMode="auto">
            <a:xfrm flipH="1" flipV="1">
              <a:off x="984" y="1183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7" name="Line 502"/>
            <p:cNvSpPr>
              <a:spLocks noChangeShapeType="1"/>
            </p:cNvSpPr>
            <p:nvPr/>
          </p:nvSpPr>
          <p:spPr bwMode="auto">
            <a:xfrm flipH="1" flipV="1">
              <a:off x="981" y="1162"/>
              <a:ext cx="0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8" name="Line 503"/>
            <p:cNvSpPr>
              <a:spLocks noChangeShapeType="1"/>
            </p:cNvSpPr>
            <p:nvPr/>
          </p:nvSpPr>
          <p:spPr bwMode="auto">
            <a:xfrm>
              <a:off x="1301" y="1979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9" name="Line 504"/>
            <p:cNvSpPr>
              <a:spLocks noChangeShapeType="1"/>
            </p:cNvSpPr>
            <p:nvPr/>
          </p:nvSpPr>
          <p:spPr bwMode="auto">
            <a:xfrm>
              <a:off x="1326" y="1979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0" name="Line 505"/>
            <p:cNvSpPr>
              <a:spLocks noChangeShapeType="1"/>
            </p:cNvSpPr>
            <p:nvPr/>
          </p:nvSpPr>
          <p:spPr bwMode="auto">
            <a:xfrm>
              <a:off x="1351" y="1979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1" name="Line 506"/>
            <p:cNvSpPr>
              <a:spLocks noChangeShapeType="1"/>
            </p:cNvSpPr>
            <p:nvPr/>
          </p:nvSpPr>
          <p:spPr bwMode="auto">
            <a:xfrm>
              <a:off x="1376" y="1979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2" name="Freeform 507"/>
            <p:cNvSpPr>
              <a:spLocks/>
            </p:cNvSpPr>
            <p:nvPr/>
          </p:nvSpPr>
          <p:spPr bwMode="auto">
            <a:xfrm>
              <a:off x="1401" y="1970"/>
              <a:ext cx="20" cy="16"/>
            </a:xfrm>
            <a:custGeom>
              <a:avLst/>
              <a:gdLst>
                <a:gd name="T0" fmla="*/ 0 w 13"/>
                <a:gd name="T1" fmla="*/ 141 h 10"/>
                <a:gd name="T2" fmla="*/ 18 w 13"/>
                <a:gd name="T3" fmla="*/ 141 h 10"/>
                <a:gd name="T4" fmla="*/ 114 w 13"/>
                <a:gd name="T5" fmla="*/ 0 h 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2" y="10"/>
                  </a:lnTo>
                  <a:lnTo>
                    <a:pt x="13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3" name="Line 508"/>
            <p:cNvSpPr>
              <a:spLocks noChangeShapeType="1"/>
            </p:cNvSpPr>
            <p:nvPr/>
          </p:nvSpPr>
          <p:spPr bwMode="auto">
            <a:xfrm flipV="1">
              <a:off x="1420" y="1952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4" name="Line 509"/>
            <p:cNvSpPr>
              <a:spLocks noChangeShapeType="1"/>
            </p:cNvSpPr>
            <p:nvPr/>
          </p:nvSpPr>
          <p:spPr bwMode="auto">
            <a:xfrm flipV="1">
              <a:off x="1437" y="1936"/>
              <a:ext cx="6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5" name="Line 510"/>
            <p:cNvSpPr>
              <a:spLocks noChangeShapeType="1"/>
            </p:cNvSpPr>
            <p:nvPr/>
          </p:nvSpPr>
          <p:spPr bwMode="auto">
            <a:xfrm flipV="1">
              <a:off x="1455" y="1916"/>
              <a:ext cx="14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6" name="Line 511"/>
            <p:cNvSpPr>
              <a:spLocks noChangeShapeType="1"/>
            </p:cNvSpPr>
            <p:nvPr/>
          </p:nvSpPr>
          <p:spPr bwMode="auto">
            <a:xfrm flipV="1">
              <a:off x="1473" y="1899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7" name="Line 512"/>
            <p:cNvSpPr>
              <a:spLocks noChangeShapeType="1"/>
            </p:cNvSpPr>
            <p:nvPr/>
          </p:nvSpPr>
          <p:spPr bwMode="auto">
            <a:xfrm flipV="1">
              <a:off x="1493" y="1882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8" name="Line 513"/>
            <p:cNvSpPr>
              <a:spLocks noChangeShapeType="1"/>
            </p:cNvSpPr>
            <p:nvPr/>
          </p:nvSpPr>
          <p:spPr bwMode="auto">
            <a:xfrm flipV="1">
              <a:off x="1508" y="1865"/>
              <a:ext cx="9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9" name="Line 514"/>
            <p:cNvSpPr>
              <a:spLocks noChangeShapeType="1"/>
            </p:cNvSpPr>
            <p:nvPr/>
          </p:nvSpPr>
          <p:spPr bwMode="auto">
            <a:xfrm flipV="1">
              <a:off x="1528" y="1847"/>
              <a:ext cx="14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0" name="Line 515"/>
            <p:cNvSpPr>
              <a:spLocks noChangeShapeType="1"/>
            </p:cNvSpPr>
            <p:nvPr/>
          </p:nvSpPr>
          <p:spPr bwMode="auto">
            <a:xfrm flipV="1">
              <a:off x="1544" y="1830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1" name="Line 516"/>
            <p:cNvSpPr>
              <a:spLocks noChangeShapeType="1"/>
            </p:cNvSpPr>
            <p:nvPr/>
          </p:nvSpPr>
          <p:spPr bwMode="auto">
            <a:xfrm flipV="1">
              <a:off x="1562" y="1813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2" name="Line 517"/>
            <p:cNvSpPr>
              <a:spLocks noChangeShapeType="1"/>
            </p:cNvSpPr>
            <p:nvPr/>
          </p:nvSpPr>
          <p:spPr bwMode="auto">
            <a:xfrm flipV="1">
              <a:off x="1579" y="1797"/>
              <a:ext cx="12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3" name="Line 518"/>
            <p:cNvSpPr>
              <a:spLocks noChangeShapeType="1"/>
            </p:cNvSpPr>
            <p:nvPr/>
          </p:nvSpPr>
          <p:spPr bwMode="auto">
            <a:xfrm flipV="1">
              <a:off x="1600" y="1778"/>
              <a:ext cx="12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4" name="Line 519"/>
            <p:cNvSpPr>
              <a:spLocks noChangeShapeType="1"/>
            </p:cNvSpPr>
            <p:nvPr/>
          </p:nvSpPr>
          <p:spPr bwMode="auto">
            <a:xfrm flipV="1">
              <a:off x="1616" y="1761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5" name="Line 520"/>
            <p:cNvSpPr>
              <a:spLocks noChangeShapeType="1"/>
            </p:cNvSpPr>
            <p:nvPr/>
          </p:nvSpPr>
          <p:spPr bwMode="auto">
            <a:xfrm flipV="1">
              <a:off x="1633" y="1743"/>
              <a:ext cx="6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6" name="Line 521"/>
            <p:cNvSpPr>
              <a:spLocks noChangeShapeType="1"/>
            </p:cNvSpPr>
            <p:nvPr/>
          </p:nvSpPr>
          <p:spPr bwMode="auto">
            <a:xfrm flipV="1">
              <a:off x="1652" y="1727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7" name="Line 522"/>
            <p:cNvSpPr>
              <a:spLocks noChangeShapeType="1"/>
            </p:cNvSpPr>
            <p:nvPr/>
          </p:nvSpPr>
          <p:spPr bwMode="auto">
            <a:xfrm flipV="1">
              <a:off x="1671" y="1707"/>
              <a:ext cx="18" cy="1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8" name="Line 523"/>
            <p:cNvSpPr>
              <a:spLocks noChangeShapeType="1"/>
            </p:cNvSpPr>
            <p:nvPr/>
          </p:nvSpPr>
          <p:spPr bwMode="auto">
            <a:xfrm flipV="1">
              <a:off x="1689" y="1690"/>
              <a:ext cx="21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9" name="Line 524"/>
            <p:cNvSpPr>
              <a:spLocks noChangeShapeType="1"/>
            </p:cNvSpPr>
            <p:nvPr/>
          </p:nvSpPr>
          <p:spPr bwMode="auto">
            <a:xfrm flipV="1">
              <a:off x="1704" y="1678"/>
              <a:ext cx="8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0" name="Line 525"/>
            <p:cNvSpPr>
              <a:spLocks noChangeShapeType="1"/>
            </p:cNvSpPr>
            <p:nvPr/>
          </p:nvSpPr>
          <p:spPr bwMode="auto">
            <a:xfrm>
              <a:off x="1259" y="2127"/>
              <a:ext cx="1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1" name="Line 526"/>
            <p:cNvSpPr>
              <a:spLocks noChangeShapeType="1"/>
            </p:cNvSpPr>
            <p:nvPr/>
          </p:nvSpPr>
          <p:spPr bwMode="auto">
            <a:xfrm>
              <a:off x="1282" y="2133"/>
              <a:ext cx="19" cy="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2" name="Line 527"/>
            <p:cNvSpPr>
              <a:spLocks noChangeShapeType="1"/>
            </p:cNvSpPr>
            <p:nvPr/>
          </p:nvSpPr>
          <p:spPr bwMode="auto">
            <a:xfrm>
              <a:off x="1308" y="2136"/>
              <a:ext cx="18" cy="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3" name="Line 528"/>
            <p:cNvSpPr>
              <a:spLocks noChangeShapeType="1"/>
            </p:cNvSpPr>
            <p:nvPr/>
          </p:nvSpPr>
          <p:spPr bwMode="auto">
            <a:xfrm>
              <a:off x="1331" y="2141"/>
              <a:ext cx="17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4" name="Line 529"/>
            <p:cNvSpPr>
              <a:spLocks noChangeShapeType="1"/>
            </p:cNvSpPr>
            <p:nvPr/>
          </p:nvSpPr>
          <p:spPr bwMode="auto">
            <a:xfrm>
              <a:off x="1348" y="2157"/>
              <a:ext cx="3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5" name="Line 530"/>
            <p:cNvSpPr>
              <a:spLocks noChangeShapeType="1"/>
            </p:cNvSpPr>
            <p:nvPr/>
          </p:nvSpPr>
          <p:spPr bwMode="auto">
            <a:xfrm>
              <a:off x="1351" y="2181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6" name="Line 531"/>
            <p:cNvSpPr>
              <a:spLocks noChangeShapeType="1"/>
            </p:cNvSpPr>
            <p:nvPr/>
          </p:nvSpPr>
          <p:spPr bwMode="auto">
            <a:xfrm>
              <a:off x="1353" y="2204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7" name="Freeform 532"/>
            <p:cNvSpPr>
              <a:spLocks/>
            </p:cNvSpPr>
            <p:nvPr/>
          </p:nvSpPr>
          <p:spPr bwMode="auto">
            <a:xfrm>
              <a:off x="1355" y="2230"/>
              <a:ext cx="17" cy="16"/>
            </a:xfrm>
            <a:custGeom>
              <a:avLst/>
              <a:gdLst>
                <a:gd name="T0" fmla="*/ 0 w 12"/>
                <a:gd name="T1" fmla="*/ 0 h 11"/>
                <a:gd name="T2" fmla="*/ 0 w 12"/>
                <a:gd name="T3" fmla="*/ 34 h 11"/>
                <a:gd name="T4" fmla="*/ 49 w 12"/>
                <a:gd name="T5" fmla="*/ 96 h 1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" h="11">
                  <a:moveTo>
                    <a:pt x="0" y="0"/>
                  </a:moveTo>
                  <a:lnTo>
                    <a:pt x="0" y="4"/>
                  </a:lnTo>
                  <a:lnTo>
                    <a:pt x="12" y="11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8" name="Line 533"/>
            <p:cNvSpPr>
              <a:spLocks noChangeShapeType="1"/>
            </p:cNvSpPr>
            <p:nvPr/>
          </p:nvSpPr>
          <p:spPr bwMode="auto">
            <a:xfrm>
              <a:off x="1374" y="2243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9" name="Line 534"/>
            <p:cNvSpPr>
              <a:spLocks noChangeShapeType="1"/>
            </p:cNvSpPr>
            <p:nvPr/>
          </p:nvSpPr>
          <p:spPr bwMode="auto">
            <a:xfrm>
              <a:off x="1397" y="2260"/>
              <a:ext cx="23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0" name="Line 535"/>
            <p:cNvSpPr>
              <a:spLocks noChangeShapeType="1"/>
            </p:cNvSpPr>
            <p:nvPr/>
          </p:nvSpPr>
          <p:spPr bwMode="auto">
            <a:xfrm>
              <a:off x="1415" y="2269"/>
              <a:ext cx="15" cy="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1" name="Line 536"/>
            <p:cNvSpPr>
              <a:spLocks noChangeShapeType="1"/>
            </p:cNvSpPr>
            <p:nvPr/>
          </p:nvSpPr>
          <p:spPr bwMode="auto">
            <a:xfrm>
              <a:off x="1437" y="2285"/>
              <a:ext cx="14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2" name="Line 537"/>
            <p:cNvSpPr>
              <a:spLocks noChangeShapeType="1"/>
            </p:cNvSpPr>
            <p:nvPr/>
          </p:nvSpPr>
          <p:spPr bwMode="auto">
            <a:xfrm>
              <a:off x="1458" y="2298"/>
              <a:ext cx="14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3" name="Line 538"/>
            <p:cNvSpPr>
              <a:spLocks noChangeShapeType="1"/>
            </p:cNvSpPr>
            <p:nvPr/>
          </p:nvSpPr>
          <p:spPr bwMode="auto">
            <a:xfrm>
              <a:off x="1479" y="2315"/>
              <a:ext cx="14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4" name="Line 539"/>
            <p:cNvSpPr>
              <a:spLocks noChangeShapeType="1"/>
            </p:cNvSpPr>
            <p:nvPr/>
          </p:nvSpPr>
          <p:spPr bwMode="auto">
            <a:xfrm>
              <a:off x="1499" y="2325"/>
              <a:ext cx="18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5" name="Line 540"/>
            <p:cNvSpPr>
              <a:spLocks noChangeShapeType="1"/>
            </p:cNvSpPr>
            <p:nvPr/>
          </p:nvSpPr>
          <p:spPr bwMode="auto">
            <a:xfrm>
              <a:off x="1522" y="2338"/>
              <a:ext cx="21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6" name="Line 541"/>
            <p:cNvSpPr>
              <a:spLocks noChangeShapeType="1"/>
            </p:cNvSpPr>
            <p:nvPr/>
          </p:nvSpPr>
          <p:spPr bwMode="auto">
            <a:xfrm>
              <a:off x="1543" y="2354"/>
              <a:ext cx="25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7" name="Line 542"/>
            <p:cNvSpPr>
              <a:spLocks noChangeShapeType="1"/>
            </p:cNvSpPr>
            <p:nvPr/>
          </p:nvSpPr>
          <p:spPr bwMode="auto">
            <a:xfrm flipV="1">
              <a:off x="1569" y="2350"/>
              <a:ext cx="2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8" name="Freeform 543"/>
            <p:cNvSpPr>
              <a:spLocks/>
            </p:cNvSpPr>
            <p:nvPr/>
          </p:nvSpPr>
          <p:spPr bwMode="auto">
            <a:xfrm>
              <a:off x="1593" y="2350"/>
              <a:ext cx="22" cy="0"/>
            </a:xfrm>
            <a:custGeom>
              <a:avLst/>
              <a:gdLst>
                <a:gd name="T0" fmla="*/ 0 w 15"/>
                <a:gd name="T1" fmla="*/ 0 h 4"/>
                <a:gd name="T2" fmla="*/ 127 w 15"/>
                <a:gd name="T3" fmla="*/ 0 h 4"/>
                <a:gd name="T4" fmla="*/ 127 w 15"/>
                <a:gd name="T5" fmla="*/ 0 h 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" h="4">
                  <a:moveTo>
                    <a:pt x="0" y="0"/>
                  </a:moveTo>
                  <a:lnTo>
                    <a:pt x="15" y="0"/>
                  </a:lnTo>
                  <a:lnTo>
                    <a:pt x="15" y="4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9" name="Line 544"/>
            <p:cNvSpPr>
              <a:spLocks noChangeShapeType="1"/>
            </p:cNvSpPr>
            <p:nvPr/>
          </p:nvSpPr>
          <p:spPr bwMode="auto">
            <a:xfrm flipH="1">
              <a:off x="1604" y="2362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0" name="Line 545"/>
            <p:cNvSpPr>
              <a:spLocks noChangeShapeType="1"/>
            </p:cNvSpPr>
            <p:nvPr/>
          </p:nvSpPr>
          <p:spPr bwMode="auto">
            <a:xfrm flipH="1">
              <a:off x="1600" y="2385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1" name="Line 546"/>
            <p:cNvSpPr>
              <a:spLocks noChangeShapeType="1"/>
            </p:cNvSpPr>
            <p:nvPr/>
          </p:nvSpPr>
          <p:spPr bwMode="auto">
            <a:xfrm flipH="1">
              <a:off x="1600" y="2410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2" name="Line 547"/>
            <p:cNvSpPr>
              <a:spLocks noChangeShapeType="1"/>
            </p:cNvSpPr>
            <p:nvPr/>
          </p:nvSpPr>
          <p:spPr bwMode="auto">
            <a:xfrm flipH="1">
              <a:off x="1593" y="2437"/>
              <a:ext cx="4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3" name="Freeform 548"/>
            <p:cNvSpPr>
              <a:spLocks/>
            </p:cNvSpPr>
            <p:nvPr/>
          </p:nvSpPr>
          <p:spPr bwMode="auto">
            <a:xfrm>
              <a:off x="1592" y="2460"/>
              <a:ext cx="0" cy="13"/>
            </a:xfrm>
            <a:custGeom>
              <a:avLst/>
              <a:gdLst>
                <a:gd name="T0" fmla="*/ 1 w 2"/>
                <a:gd name="T1" fmla="*/ 0 h 14"/>
                <a:gd name="T2" fmla="*/ 0 w 2"/>
                <a:gd name="T3" fmla="*/ 3 h 14"/>
                <a:gd name="T4" fmla="*/ 0 w 2"/>
                <a:gd name="T5" fmla="*/ 7 h 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" h="14">
                  <a:moveTo>
                    <a:pt x="2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4" name="Line 549"/>
            <p:cNvSpPr>
              <a:spLocks noChangeShapeType="1"/>
            </p:cNvSpPr>
            <p:nvPr/>
          </p:nvSpPr>
          <p:spPr bwMode="auto">
            <a:xfrm>
              <a:off x="1592" y="2482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5" name="Line 550"/>
            <p:cNvSpPr>
              <a:spLocks noChangeShapeType="1"/>
            </p:cNvSpPr>
            <p:nvPr/>
          </p:nvSpPr>
          <p:spPr bwMode="auto">
            <a:xfrm>
              <a:off x="1592" y="2511"/>
              <a:ext cx="0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6" name="Line 551"/>
            <p:cNvSpPr>
              <a:spLocks noChangeShapeType="1"/>
            </p:cNvSpPr>
            <p:nvPr/>
          </p:nvSpPr>
          <p:spPr bwMode="auto">
            <a:xfrm>
              <a:off x="1592" y="2533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7" name="Line 552"/>
            <p:cNvSpPr>
              <a:spLocks noChangeShapeType="1"/>
            </p:cNvSpPr>
            <p:nvPr/>
          </p:nvSpPr>
          <p:spPr bwMode="auto">
            <a:xfrm>
              <a:off x="1592" y="2559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8" name="Line 553"/>
            <p:cNvSpPr>
              <a:spLocks noChangeShapeType="1"/>
            </p:cNvSpPr>
            <p:nvPr/>
          </p:nvSpPr>
          <p:spPr bwMode="auto">
            <a:xfrm>
              <a:off x="1592" y="2584"/>
              <a:ext cx="0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9" name="Line 554"/>
            <p:cNvSpPr>
              <a:spLocks noChangeShapeType="1"/>
            </p:cNvSpPr>
            <p:nvPr/>
          </p:nvSpPr>
          <p:spPr bwMode="auto">
            <a:xfrm>
              <a:off x="1592" y="2611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0" name="Line 555"/>
            <p:cNvSpPr>
              <a:spLocks noChangeShapeType="1"/>
            </p:cNvSpPr>
            <p:nvPr/>
          </p:nvSpPr>
          <p:spPr bwMode="auto">
            <a:xfrm>
              <a:off x="1592" y="2633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1" name="Line 556"/>
            <p:cNvSpPr>
              <a:spLocks noChangeShapeType="1"/>
            </p:cNvSpPr>
            <p:nvPr/>
          </p:nvSpPr>
          <p:spPr bwMode="auto">
            <a:xfrm>
              <a:off x="1592" y="2658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2" name="Line 557"/>
            <p:cNvSpPr>
              <a:spLocks noChangeShapeType="1"/>
            </p:cNvSpPr>
            <p:nvPr/>
          </p:nvSpPr>
          <p:spPr bwMode="auto">
            <a:xfrm>
              <a:off x="1592" y="2682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3" name="Line 558"/>
            <p:cNvSpPr>
              <a:spLocks noChangeShapeType="1"/>
            </p:cNvSpPr>
            <p:nvPr/>
          </p:nvSpPr>
          <p:spPr bwMode="auto">
            <a:xfrm>
              <a:off x="1592" y="2707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4" name="Line 559"/>
            <p:cNvSpPr>
              <a:spLocks noChangeShapeType="1"/>
            </p:cNvSpPr>
            <p:nvPr/>
          </p:nvSpPr>
          <p:spPr bwMode="auto">
            <a:xfrm>
              <a:off x="1592" y="2733"/>
              <a:ext cx="0" cy="2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5" name="Line 560"/>
            <p:cNvSpPr>
              <a:spLocks noChangeShapeType="1"/>
            </p:cNvSpPr>
            <p:nvPr/>
          </p:nvSpPr>
          <p:spPr bwMode="auto">
            <a:xfrm flipH="1">
              <a:off x="1575" y="2756"/>
              <a:ext cx="18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6" name="Line 561"/>
            <p:cNvSpPr>
              <a:spLocks noChangeShapeType="1"/>
            </p:cNvSpPr>
            <p:nvPr/>
          </p:nvSpPr>
          <p:spPr bwMode="auto">
            <a:xfrm flipH="1">
              <a:off x="1551" y="2767"/>
              <a:ext cx="19" cy="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7" name="Line 562"/>
            <p:cNvSpPr>
              <a:spLocks noChangeShapeType="1"/>
            </p:cNvSpPr>
            <p:nvPr/>
          </p:nvSpPr>
          <p:spPr bwMode="auto">
            <a:xfrm flipH="1">
              <a:off x="1529" y="2772"/>
              <a:ext cx="15" cy="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8" name="Line 563"/>
            <p:cNvSpPr>
              <a:spLocks noChangeShapeType="1"/>
            </p:cNvSpPr>
            <p:nvPr/>
          </p:nvSpPr>
          <p:spPr bwMode="auto">
            <a:xfrm flipH="1">
              <a:off x="1504" y="2780"/>
              <a:ext cx="1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9" name="Line 564"/>
            <p:cNvSpPr>
              <a:spLocks noChangeShapeType="1"/>
            </p:cNvSpPr>
            <p:nvPr/>
          </p:nvSpPr>
          <p:spPr bwMode="auto">
            <a:xfrm flipH="1">
              <a:off x="1480" y="2788"/>
              <a:ext cx="15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0" name="Freeform 565"/>
            <p:cNvSpPr>
              <a:spLocks/>
            </p:cNvSpPr>
            <p:nvPr/>
          </p:nvSpPr>
          <p:spPr bwMode="auto">
            <a:xfrm>
              <a:off x="1462" y="2801"/>
              <a:ext cx="6" cy="6"/>
            </a:xfrm>
            <a:custGeom>
              <a:avLst/>
              <a:gdLst>
                <a:gd name="T0" fmla="*/ 1 w 11"/>
                <a:gd name="T1" fmla="*/ 0 h 10"/>
                <a:gd name="T2" fmla="*/ 0 w 11"/>
                <a:gd name="T3" fmla="*/ 1 h 10"/>
                <a:gd name="T4" fmla="*/ 0 w 11"/>
                <a:gd name="T5" fmla="*/ 1 h 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" h="10">
                  <a:moveTo>
                    <a:pt x="11" y="0"/>
                  </a:moveTo>
                  <a:lnTo>
                    <a:pt x="0" y="4"/>
                  </a:lnTo>
                  <a:lnTo>
                    <a:pt x="0" y="1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1" name="Line 566"/>
            <p:cNvSpPr>
              <a:spLocks noChangeShapeType="1"/>
            </p:cNvSpPr>
            <p:nvPr/>
          </p:nvSpPr>
          <p:spPr bwMode="auto">
            <a:xfrm>
              <a:off x="1462" y="2812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2" name="Line 567"/>
            <p:cNvSpPr>
              <a:spLocks noChangeShapeType="1"/>
            </p:cNvSpPr>
            <p:nvPr/>
          </p:nvSpPr>
          <p:spPr bwMode="auto">
            <a:xfrm>
              <a:off x="1462" y="2837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3" name="Freeform 568"/>
            <p:cNvSpPr>
              <a:spLocks/>
            </p:cNvSpPr>
            <p:nvPr/>
          </p:nvSpPr>
          <p:spPr bwMode="auto">
            <a:xfrm>
              <a:off x="1462" y="2863"/>
              <a:ext cx="6" cy="16"/>
            </a:xfrm>
            <a:custGeom>
              <a:avLst/>
              <a:gdLst>
                <a:gd name="T0" fmla="*/ 0 w 9"/>
                <a:gd name="T1" fmla="*/ 0 h 12"/>
                <a:gd name="T2" fmla="*/ 0 w 9"/>
                <a:gd name="T3" fmla="*/ 3 h 12"/>
                <a:gd name="T4" fmla="*/ 1 w 9"/>
                <a:gd name="T5" fmla="*/ 12 h 1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" h="12">
                  <a:moveTo>
                    <a:pt x="0" y="0"/>
                  </a:moveTo>
                  <a:lnTo>
                    <a:pt x="0" y="3"/>
                  </a:lnTo>
                  <a:lnTo>
                    <a:pt x="9" y="12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4" name="Line 569"/>
            <p:cNvSpPr>
              <a:spLocks noChangeShapeType="1"/>
            </p:cNvSpPr>
            <p:nvPr/>
          </p:nvSpPr>
          <p:spPr bwMode="auto">
            <a:xfrm>
              <a:off x="1477" y="2882"/>
              <a:ext cx="11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5" name="Line 570"/>
            <p:cNvSpPr>
              <a:spLocks noChangeShapeType="1"/>
            </p:cNvSpPr>
            <p:nvPr/>
          </p:nvSpPr>
          <p:spPr bwMode="auto">
            <a:xfrm>
              <a:off x="1493" y="2900"/>
              <a:ext cx="11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6" name="Line 571"/>
            <p:cNvSpPr>
              <a:spLocks noChangeShapeType="1"/>
            </p:cNvSpPr>
            <p:nvPr/>
          </p:nvSpPr>
          <p:spPr bwMode="auto">
            <a:xfrm>
              <a:off x="1508" y="2923"/>
              <a:ext cx="9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7" name="Line 572"/>
            <p:cNvSpPr>
              <a:spLocks noChangeShapeType="1"/>
            </p:cNvSpPr>
            <p:nvPr/>
          </p:nvSpPr>
          <p:spPr bwMode="auto">
            <a:xfrm>
              <a:off x="1609" y="2354"/>
              <a:ext cx="13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8" name="Line 573"/>
            <p:cNvSpPr>
              <a:spLocks noChangeShapeType="1"/>
            </p:cNvSpPr>
            <p:nvPr/>
          </p:nvSpPr>
          <p:spPr bwMode="auto">
            <a:xfrm>
              <a:off x="1632" y="2368"/>
              <a:ext cx="18" cy="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9" name="Line 574"/>
            <p:cNvSpPr>
              <a:spLocks noChangeShapeType="1"/>
            </p:cNvSpPr>
            <p:nvPr/>
          </p:nvSpPr>
          <p:spPr bwMode="auto">
            <a:xfrm>
              <a:off x="1657" y="2378"/>
              <a:ext cx="14" cy="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0" name="Line 575"/>
            <p:cNvSpPr>
              <a:spLocks noChangeShapeType="1"/>
            </p:cNvSpPr>
            <p:nvPr/>
          </p:nvSpPr>
          <p:spPr bwMode="auto">
            <a:xfrm>
              <a:off x="1677" y="2390"/>
              <a:ext cx="15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1" name="Line 576"/>
            <p:cNvSpPr>
              <a:spLocks noChangeShapeType="1"/>
            </p:cNvSpPr>
            <p:nvPr/>
          </p:nvSpPr>
          <p:spPr bwMode="auto">
            <a:xfrm>
              <a:off x="1700" y="2400"/>
              <a:ext cx="15" cy="2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2" name="Line 577"/>
            <p:cNvSpPr>
              <a:spLocks noChangeShapeType="1"/>
            </p:cNvSpPr>
            <p:nvPr/>
          </p:nvSpPr>
          <p:spPr bwMode="auto">
            <a:xfrm>
              <a:off x="1722" y="2410"/>
              <a:ext cx="15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3" name="Line 578"/>
            <p:cNvSpPr>
              <a:spLocks noChangeShapeType="1"/>
            </p:cNvSpPr>
            <p:nvPr/>
          </p:nvSpPr>
          <p:spPr bwMode="auto">
            <a:xfrm>
              <a:off x="1746" y="2422"/>
              <a:ext cx="15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4" name="Line 579"/>
            <p:cNvSpPr>
              <a:spLocks noChangeShapeType="1"/>
            </p:cNvSpPr>
            <p:nvPr/>
          </p:nvSpPr>
          <p:spPr bwMode="auto">
            <a:xfrm>
              <a:off x="1766" y="2431"/>
              <a:ext cx="18" cy="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5" name="Line 580"/>
            <p:cNvSpPr>
              <a:spLocks noChangeShapeType="1"/>
            </p:cNvSpPr>
            <p:nvPr/>
          </p:nvSpPr>
          <p:spPr bwMode="auto">
            <a:xfrm flipV="1">
              <a:off x="1787" y="2427"/>
              <a:ext cx="22" cy="1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6" name="Line 581"/>
            <p:cNvSpPr>
              <a:spLocks noChangeShapeType="1"/>
            </p:cNvSpPr>
            <p:nvPr/>
          </p:nvSpPr>
          <p:spPr bwMode="auto">
            <a:xfrm flipV="1">
              <a:off x="1810" y="2407"/>
              <a:ext cx="7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7" name="Line 582"/>
            <p:cNvSpPr>
              <a:spLocks noChangeShapeType="1"/>
            </p:cNvSpPr>
            <p:nvPr/>
          </p:nvSpPr>
          <p:spPr bwMode="auto">
            <a:xfrm flipV="1">
              <a:off x="1823" y="2390"/>
              <a:ext cx="12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8" name="Line 583"/>
            <p:cNvSpPr>
              <a:spLocks noChangeShapeType="1"/>
            </p:cNvSpPr>
            <p:nvPr/>
          </p:nvSpPr>
          <p:spPr bwMode="auto">
            <a:xfrm flipV="1">
              <a:off x="1844" y="2371"/>
              <a:ext cx="13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9" name="Line 584"/>
            <p:cNvSpPr>
              <a:spLocks noChangeShapeType="1"/>
            </p:cNvSpPr>
            <p:nvPr/>
          </p:nvSpPr>
          <p:spPr bwMode="auto">
            <a:xfrm flipV="1">
              <a:off x="1860" y="2355"/>
              <a:ext cx="25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0" name="Line 585"/>
            <p:cNvSpPr>
              <a:spLocks noChangeShapeType="1"/>
            </p:cNvSpPr>
            <p:nvPr/>
          </p:nvSpPr>
          <p:spPr bwMode="auto">
            <a:xfrm flipV="1">
              <a:off x="1879" y="2337"/>
              <a:ext cx="3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1" name="Line 586"/>
            <p:cNvSpPr>
              <a:spLocks noChangeShapeType="1"/>
            </p:cNvSpPr>
            <p:nvPr/>
          </p:nvSpPr>
          <p:spPr bwMode="auto">
            <a:xfrm flipV="1">
              <a:off x="1894" y="2320"/>
              <a:ext cx="14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2" name="Line 587"/>
            <p:cNvSpPr>
              <a:spLocks noChangeShapeType="1"/>
            </p:cNvSpPr>
            <p:nvPr/>
          </p:nvSpPr>
          <p:spPr bwMode="auto">
            <a:xfrm flipV="1">
              <a:off x="1912" y="2303"/>
              <a:ext cx="1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3" name="Line 588"/>
            <p:cNvSpPr>
              <a:spLocks noChangeShapeType="1"/>
            </p:cNvSpPr>
            <p:nvPr/>
          </p:nvSpPr>
          <p:spPr bwMode="auto">
            <a:xfrm flipV="1">
              <a:off x="1931" y="2283"/>
              <a:ext cx="2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4" name="Line 589"/>
            <p:cNvSpPr>
              <a:spLocks noChangeShapeType="1"/>
            </p:cNvSpPr>
            <p:nvPr/>
          </p:nvSpPr>
          <p:spPr bwMode="auto">
            <a:xfrm flipV="1">
              <a:off x="1949" y="2269"/>
              <a:ext cx="7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5" name="Freeform 590"/>
            <p:cNvSpPr>
              <a:spLocks/>
            </p:cNvSpPr>
            <p:nvPr/>
          </p:nvSpPr>
          <p:spPr bwMode="auto">
            <a:xfrm>
              <a:off x="1964" y="2248"/>
              <a:ext cx="11" cy="17"/>
            </a:xfrm>
            <a:custGeom>
              <a:avLst/>
              <a:gdLst>
                <a:gd name="T0" fmla="*/ 0 w 8"/>
                <a:gd name="T1" fmla="*/ 36 h 14"/>
                <a:gd name="T2" fmla="*/ 25 w 8"/>
                <a:gd name="T3" fmla="*/ 13 h 14"/>
                <a:gd name="T4" fmla="*/ 25 w 8"/>
                <a:gd name="T5" fmla="*/ 0 h 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" h="14">
                  <a:moveTo>
                    <a:pt x="0" y="14"/>
                  </a:moveTo>
                  <a:lnTo>
                    <a:pt x="8" y="5"/>
                  </a:lnTo>
                  <a:lnTo>
                    <a:pt x="8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6" name="Line 591"/>
            <p:cNvSpPr>
              <a:spLocks noChangeShapeType="1"/>
            </p:cNvSpPr>
            <p:nvPr/>
          </p:nvSpPr>
          <p:spPr bwMode="auto">
            <a:xfrm flipH="1" flipV="1">
              <a:off x="1967" y="2223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7" name="Line 592"/>
            <p:cNvSpPr>
              <a:spLocks noChangeShapeType="1"/>
            </p:cNvSpPr>
            <p:nvPr/>
          </p:nvSpPr>
          <p:spPr bwMode="auto">
            <a:xfrm flipH="1" flipV="1">
              <a:off x="1961" y="2199"/>
              <a:ext cx="2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8" name="Line 593"/>
            <p:cNvSpPr>
              <a:spLocks noChangeShapeType="1"/>
            </p:cNvSpPr>
            <p:nvPr/>
          </p:nvSpPr>
          <p:spPr bwMode="auto">
            <a:xfrm flipH="1" flipV="1">
              <a:off x="1957" y="2177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9" name="Line 594"/>
            <p:cNvSpPr>
              <a:spLocks noChangeShapeType="1"/>
            </p:cNvSpPr>
            <p:nvPr/>
          </p:nvSpPr>
          <p:spPr bwMode="auto">
            <a:xfrm flipH="1" flipV="1">
              <a:off x="1949" y="2151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0" name="Line 595"/>
            <p:cNvSpPr>
              <a:spLocks noChangeShapeType="1"/>
            </p:cNvSpPr>
            <p:nvPr/>
          </p:nvSpPr>
          <p:spPr bwMode="auto">
            <a:xfrm flipH="1" flipV="1">
              <a:off x="1944" y="2127"/>
              <a:ext cx="0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1" name="Line 596"/>
            <p:cNvSpPr>
              <a:spLocks noChangeShapeType="1"/>
            </p:cNvSpPr>
            <p:nvPr/>
          </p:nvSpPr>
          <p:spPr bwMode="auto">
            <a:xfrm flipH="1" flipV="1">
              <a:off x="1936" y="2103"/>
              <a:ext cx="4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2" name="Line 597"/>
            <p:cNvSpPr>
              <a:spLocks noChangeShapeType="1"/>
            </p:cNvSpPr>
            <p:nvPr/>
          </p:nvSpPr>
          <p:spPr bwMode="auto">
            <a:xfrm flipV="1">
              <a:off x="1935" y="2093"/>
              <a:ext cx="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3" name="Line 598"/>
            <p:cNvSpPr>
              <a:spLocks noChangeShapeType="1"/>
            </p:cNvSpPr>
            <p:nvPr/>
          </p:nvSpPr>
          <p:spPr bwMode="auto">
            <a:xfrm>
              <a:off x="1975" y="2255"/>
              <a:ext cx="21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4" name="Line 599"/>
            <p:cNvSpPr>
              <a:spLocks noChangeShapeType="1"/>
            </p:cNvSpPr>
            <p:nvPr/>
          </p:nvSpPr>
          <p:spPr bwMode="auto">
            <a:xfrm>
              <a:off x="2007" y="2255"/>
              <a:ext cx="21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5" name="Line 600"/>
            <p:cNvSpPr>
              <a:spLocks noChangeShapeType="1"/>
            </p:cNvSpPr>
            <p:nvPr/>
          </p:nvSpPr>
          <p:spPr bwMode="auto">
            <a:xfrm>
              <a:off x="2031" y="2255"/>
              <a:ext cx="21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6" name="Line 601"/>
            <p:cNvSpPr>
              <a:spLocks noChangeShapeType="1"/>
            </p:cNvSpPr>
            <p:nvPr/>
          </p:nvSpPr>
          <p:spPr bwMode="auto">
            <a:xfrm>
              <a:off x="2054" y="2255"/>
              <a:ext cx="2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7" name="Line 602"/>
            <p:cNvSpPr>
              <a:spLocks noChangeShapeType="1"/>
            </p:cNvSpPr>
            <p:nvPr/>
          </p:nvSpPr>
          <p:spPr bwMode="auto">
            <a:xfrm>
              <a:off x="2079" y="2255"/>
              <a:ext cx="2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8" name="Line 603"/>
            <p:cNvSpPr>
              <a:spLocks noChangeShapeType="1"/>
            </p:cNvSpPr>
            <p:nvPr/>
          </p:nvSpPr>
          <p:spPr bwMode="auto">
            <a:xfrm>
              <a:off x="2103" y="2255"/>
              <a:ext cx="10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9" name="Line 604"/>
            <p:cNvSpPr>
              <a:spLocks noChangeShapeType="1"/>
            </p:cNvSpPr>
            <p:nvPr/>
          </p:nvSpPr>
          <p:spPr bwMode="auto">
            <a:xfrm>
              <a:off x="2118" y="2272"/>
              <a:ext cx="8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30" name="Line 605"/>
            <p:cNvSpPr>
              <a:spLocks noChangeShapeType="1"/>
            </p:cNvSpPr>
            <p:nvPr/>
          </p:nvSpPr>
          <p:spPr bwMode="auto">
            <a:xfrm>
              <a:off x="2132" y="2293"/>
              <a:ext cx="10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</p:grpSp>
      <p:grpSp>
        <p:nvGrpSpPr>
          <p:cNvPr id="22532" name="Group 606"/>
          <p:cNvGrpSpPr>
            <a:grpSpLocks/>
          </p:cNvGrpSpPr>
          <p:nvPr/>
        </p:nvGrpSpPr>
        <p:grpSpPr bwMode="auto">
          <a:xfrm>
            <a:off x="1081088" y="3725863"/>
            <a:ext cx="7494587" cy="2151062"/>
            <a:chOff x="281" y="2372"/>
            <a:chExt cx="5210" cy="1545"/>
          </a:xfrm>
        </p:grpSpPr>
        <p:grpSp>
          <p:nvGrpSpPr>
            <p:cNvPr id="22536" name="Group 607"/>
            <p:cNvGrpSpPr>
              <a:grpSpLocks/>
            </p:cNvGrpSpPr>
            <p:nvPr/>
          </p:nvGrpSpPr>
          <p:grpSpPr bwMode="auto">
            <a:xfrm>
              <a:off x="3895" y="2493"/>
              <a:ext cx="1596" cy="1424"/>
              <a:chOff x="3869" y="2243"/>
              <a:chExt cx="1596" cy="1424"/>
            </a:xfrm>
          </p:grpSpPr>
          <p:sp>
            <p:nvSpPr>
              <p:cNvPr id="131" name="Line 608"/>
              <p:cNvSpPr>
                <a:spLocks noChangeShapeType="1"/>
              </p:cNvSpPr>
              <p:nvPr/>
            </p:nvSpPr>
            <p:spPr bwMode="auto">
              <a:xfrm flipH="1">
                <a:off x="4705" y="2270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2" name="Line 609"/>
              <p:cNvSpPr>
                <a:spLocks noChangeShapeType="1"/>
              </p:cNvSpPr>
              <p:nvPr/>
            </p:nvSpPr>
            <p:spPr bwMode="auto">
              <a:xfrm flipH="1">
                <a:off x="4688" y="2291"/>
                <a:ext cx="3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3" name="Line 610"/>
              <p:cNvSpPr>
                <a:spLocks noChangeShapeType="1"/>
              </p:cNvSpPr>
              <p:nvPr/>
            </p:nvSpPr>
            <p:spPr bwMode="auto">
              <a:xfrm flipH="1">
                <a:off x="4676" y="2312"/>
                <a:ext cx="1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4" name="Line 611"/>
              <p:cNvSpPr>
                <a:spLocks noChangeShapeType="1"/>
              </p:cNvSpPr>
              <p:nvPr/>
            </p:nvSpPr>
            <p:spPr bwMode="auto">
              <a:xfrm flipH="1">
                <a:off x="4662" y="2336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5" name="Line 612"/>
              <p:cNvSpPr>
                <a:spLocks noChangeShapeType="1"/>
              </p:cNvSpPr>
              <p:nvPr/>
            </p:nvSpPr>
            <p:spPr bwMode="auto">
              <a:xfrm flipH="1">
                <a:off x="4652" y="2355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6" name="Line 613"/>
              <p:cNvSpPr>
                <a:spLocks noChangeShapeType="1"/>
              </p:cNvSpPr>
              <p:nvPr/>
            </p:nvSpPr>
            <p:spPr bwMode="auto">
              <a:xfrm flipH="1">
                <a:off x="4641" y="2375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7" name="Line 614"/>
              <p:cNvSpPr>
                <a:spLocks noChangeShapeType="1"/>
              </p:cNvSpPr>
              <p:nvPr/>
            </p:nvSpPr>
            <p:spPr bwMode="auto">
              <a:xfrm flipH="1">
                <a:off x="4623" y="2393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8" name="Line 615"/>
              <p:cNvSpPr>
                <a:spLocks noChangeShapeType="1"/>
              </p:cNvSpPr>
              <p:nvPr/>
            </p:nvSpPr>
            <p:spPr bwMode="auto">
              <a:xfrm flipH="1">
                <a:off x="4609" y="2424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9" name="Line 616"/>
              <p:cNvSpPr>
                <a:spLocks noChangeShapeType="1"/>
              </p:cNvSpPr>
              <p:nvPr/>
            </p:nvSpPr>
            <p:spPr bwMode="auto">
              <a:xfrm flipH="1">
                <a:off x="4598" y="2441"/>
                <a:ext cx="22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0" name="Line 617"/>
              <p:cNvSpPr>
                <a:spLocks noChangeShapeType="1"/>
              </p:cNvSpPr>
              <p:nvPr/>
            </p:nvSpPr>
            <p:spPr bwMode="auto">
              <a:xfrm flipH="1">
                <a:off x="4588" y="2458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1" name="Line 618"/>
              <p:cNvSpPr>
                <a:spLocks noChangeShapeType="1"/>
              </p:cNvSpPr>
              <p:nvPr/>
            </p:nvSpPr>
            <p:spPr bwMode="auto">
              <a:xfrm flipH="1">
                <a:off x="4568" y="2478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2" name="Line 619"/>
              <p:cNvSpPr>
                <a:spLocks noChangeShapeType="1"/>
              </p:cNvSpPr>
              <p:nvPr/>
            </p:nvSpPr>
            <p:spPr bwMode="auto">
              <a:xfrm flipH="1">
                <a:off x="4556" y="2502"/>
                <a:ext cx="11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3" name="Line 620"/>
              <p:cNvSpPr>
                <a:spLocks noChangeShapeType="1"/>
              </p:cNvSpPr>
              <p:nvPr/>
            </p:nvSpPr>
            <p:spPr bwMode="auto">
              <a:xfrm>
                <a:off x="4556" y="252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4" name="Line 621"/>
              <p:cNvSpPr>
                <a:spLocks noChangeShapeType="1"/>
              </p:cNvSpPr>
              <p:nvPr/>
            </p:nvSpPr>
            <p:spPr bwMode="auto">
              <a:xfrm>
                <a:off x="4556" y="2548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5" name="Line 622"/>
              <p:cNvSpPr>
                <a:spLocks noChangeShapeType="1"/>
              </p:cNvSpPr>
              <p:nvPr/>
            </p:nvSpPr>
            <p:spPr bwMode="auto">
              <a:xfrm>
                <a:off x="4556" y="2572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6" name="Line 623"/>
              <p:cNvSpPr>
                <a:spLocks noChangeShapeType="1"/>
              </p:cNvSpPr>
              <p:nvPr/>
            </p:nvSpPr>
            <p:spPr bwMode="auto">
              <a:xfrm>
                <a:off x="4556" y="2596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7" name="Line 624"/>
              <p:cNvSpPr>
                <a:spLocks noChangeShapeType="1"/>
              </p:cNvSpPr>
              <p:nvPr/>
            </p:nvSpPr>
            <p:spPr bwMode="auto">
              <a:xfrm>
                <a:off x="4556" y="2621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8" name="Line 625"/>
              <p:cNvSpPr>
                <a:spLocks noChangeShapeType="1"/>
              </p:cNvSpPr>
              <p:nvPr/>
            </p:nvSpPr>
            <p:spPr bwMode="auto">
              <a:xfrm>
                <a:off x="4556" y="2647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9" name="Line 626"/>
              <p:cNvSpPr>
                <a:spLocks noChangeShapeType="1"/>
              </p:cNvSpPr>
              <p:nvPr/>
            </p:nvSpPr>
            <p:spPr bwMode="auto">
              <a:xfrm>
                <a:off x="4556" y="2670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0" name="Line 627"/>
              <p:cNvSpPr>
                <a:spLocks noChangeShapeType="1"/>
              </p:cNvSpPr>
              <p:nvPr/>
            </p:nvSpPr>
            <p:spPr bwMode="auto">
              <a:xfrm>
                <a:off x="4556" y="269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1" name="Line 628"/>
              <p:cNvSpPr>
                <a:spLocks noChangeShapeType="1"/>
              </p:cNvSpPr>
              <p:nvPr/>
            </p:nvSpPr>
            <p:spPr bwMode="auto">
              <a:xfrm>
                <a:off x="4556" y="2719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2" name="Line 629"/>
              <p:cNvSpPr>
                <a:spLocks noChangeShapeType="1"/>
              </p:cNvSpPr>
              <p:nvPr/>
            </p:nvSpPr>
            <p:spPr bwMode="auto">
              <a:xfrm>
                <a:off x="4556" y="2750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3" name="Line 630"/>
              <p:cNvSpPr>
                <a:spLocks noChangeShapeType="1"/>
              </p:cNvSpPr>
              <p:nvPr/>
            </p:nvSpPr>
            <p:spPr bwMode="auto">
              <a:xfrm>
                <a:off x="4556" y="2770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4" name="Freeform 631"/>
              <p:cNvSpPr>
                <a:spLocks/>
              </p:cNvSpPr>
              <p:nvPr/>
            </p:nvSpPr>
            <p:spPr bwMode="auto">
              <a:xfrm>
                <a:off x="4549" y="2794"/>
                <a:ext cx="3" cy="11"/>
              </a:xfrm>
              <a:custGeom>
                <a:avLst/>
                <a:gdLst>
                  <a:gd name="T0" fmla="*/ 0 w 5"/>
                  <a:gd name="T1" fmla="*/ 0 h 13"/>
                  <a:gd name="T2" fmla="*/ 0 w 5"/>
                  <a:gd name="T3" fmla="*/ 6 h 13"/>
                  <a:gd name="T4" fmla="*/ 0 w 5"/>
                  <a:gd name="T5" fmla="*/ 8 h 1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" h="13">
                    <a:moveTo>
                      <a:pt x="5" y="0"/>
                    </a:moveTo>
                    <a:lnTo>
                      <a:pt x="5" y="11"/>
                    </a:lnTo>
                    <a:lnTo>
                      <a:pt x="0" y="13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5" name="Line 632"/>
              <p:cNvSpPr>
                <a:spLocks noChangeShapeType="1"/>
              </p:cNvSpPr>
              <p:nvPr/>
            </p:nvSpPr>
            <p:spPr bwMode="auto">
              <a:xfrm flipH="1">
                <a:off x="4524" y="2808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6" name="Line 633"/>
              <p:cNvSpPr>
                <a:spLocks noChangeShapeType="1"/>
              </p:cNvSpPr>
              <p:nvPr/>
            </p:nvSpPr>
            <p:spPr bwMode="auto">
              <a:xfrm flipH="1">
                <a:off x="4495" y="2811"/>
                <a:ext cx="21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7" name="Freeform 634"/>
              <p:cNvSpPr>
                <a:spLocks/>
              </p:cNvSpPr>
              <p:nvPr/>
            </p:nvSpPr>
            <p:spPr bwMode="auto">
              <a:xfrm>
                <a:off x="4481" y="2808"/>
                <a:ext cx="22" cy="8"/>
              </a:xfrm>
              <a:custGeom>
                <a:avLst/>
                <a:gdLst>
                  <a:gd name="T0" fmla="*/ 66 w 13"/>
                  <a:gd name="T1" fmla="*/ 10 h 10"/>
                  <a:gd name="T2" fmla="*/ 55 w 13"/>
                  <a:gd name="T3" fmla="*/ 10 h 10"/>
                  <a:gd name="T4" fmla="*/ 0 w 13"/>
                  <a:gd name="T5" fmla="*/ 0 h 1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10">
                    <a:moveTo>
                      <a:pt x="13" y="10"/>
                    </a:moveTo>
                    <a:lnTo>
                      <a:pt x="11" y="10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8" name="Line 635"/>
              <p:cNvSpPr>
                <a:spLocks noChangeShapeType="1"/>
              </p:cNvSpPr>
              <p:nvPr/>
            </p:nvSpPr>
            <p:spPr bwMode="auto">
              <a:xfrm flipH="1" flipV="1">
                <a:off x="4460" y="2792"/>
                <a:ext cx="1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9" name="Line 636"/>
              <p:cNvSpPr>
                <a:spLocks noChangeShapeType="1"/>
              </p:cNvSpPr>
              <p:nvPr/>
            </p:nvSpPr>
            <p:spPr bwMode="auto">
              <a:xfrm flipH="1" flipV="1">
                <a:off x="4439" y="2774"/>
                <a:ext cx="11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0" name="Line 637"/>
              <p:cNvSpPr>
                <a:spLocks noChangeShapeType="1"/>
              </p:cNvSpPr>
              <p:nvPr/>
            </p:nvSpPr>
            <p:spPr bwMode="auto">
              <a:xfrm flipH="1" flipV="1">
                <a:off x="4418" y="2761"/>
                <a:ext cx="13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1" name="Line 638"/>
              <p:cNvSpPr>
                <a:spLocks noChangeShapeType="1"/>
              </p:cNvSpPr>
              <p:nvPr/>
            </p:nvSpPr>
            <p:spPr bwMode="auto">
              <a:xfrm flipH="1" flipV="1">
                <a:off x="4396" y="2750"/>
                <a:ext cx="15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2" name="Line 639"/>
              <p:cNvSpPr>
                <a:spLocks noChangeShapeType="1"/>
              </p:cNvSpPr>
              <p:nvPr/>
            </p:nvSpPr>
            <p:spPr bwMode="auto">
              <a:xfrm flipH="1" flipV="1">
                <a:off x="4375" y="2737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3" name="Line 640"/>
              <p:cNvSpPr>
                <a:spLocks noChangeShapeType="1"/>
              </p:cNvSpPr>
              <p:nvPr/>
            </p:nvSpPr>
            <p:spPr bwMode="auto">
              <a:xfrm flipH="1" flipV="1">
                <a:off x="4347" y="2732"/>
                <a:ext cx="18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4" name="Line 641"/>
              <p:cNvSpPr>
                <a:spLocks noChangeShapeType="1"/>
              </p:cNvSpPr>
              <p:nvPr/>
            </p:nvSpPr>
            <p:spPr bwMode="auto">
              <a:xfrm flipH="1" flipV="1">
                <a:off x="4324" y="2722"/>
                <a:ext cx="19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5" name="Line 642"/>
              <p:cNvSpPr>
                <a:spLocks noChangeShapeType="1"/>
              </p:cNvSpPr>
              <p:nvPr/>
            </p:nvSpPr>
            <p:spPr bwMode="auto">
              <a:xfrm flipH="1" flipV="1">
                <a:off x="4300" y="2715"/>
                <a:ext cx="22" cy="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6" name="Line 643"/>
              <p:cNvSpPr>
                <a:spLocks noChangeShapeType="1"/>
              </p:cNvSpPr>
              <p:nvPr/>
            </p:nvSpPr>
            <p:spPr bwMode="auto">
              <a:xfrm flipH="1" flipV="1">
                <a:off x="4279" y="2709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7" name="Line 644"/>
              <p:cNvSpPr>
                <a:spLocks noChangeShapeType="1"/>
              </p:cNvSpPr>
              <p:nvPr/>
            </p:nvSpPr>
            <p:spPr bwMode="auto">
              <a:xfrm flipH="1" flipV="1">
                <a:off x="4249" y="2698"/>
                <a:ext cx="22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8" name="Line 645"/>
              <p:cNvSpPr>
                <a:spLocks noChangeShapeType="1"/>
              </p:cNvSpPr>
              <p:nvPr/>
            </p:nvSpPr>
            <p:spPr bwMode="auto">
              <a:xfrm flipH="1" flipV="1">
                <a:off x="4237" y="2691"/>
                <a:ext cx="21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9" name="Line 646"/>
              <p:cNvSpPr>
                <a:spLocks noChangeShapeType="1"/>
              </p:cNvSpPr>
              <p:nvPr/>
            </p:nvSpPr>
            <p:spPr bwMode="auto">
              <a:xfrm flipH="1" flipV="1">
                <a:off x="4208" y="2682"/>
                <a:ext cx="18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0" name="Line 647"/>
              <p:cNvSpPr>
                <a:spLocks noChangeShapeType="1"/>
              </p:cNvSpPr>
              <p:nvPr/>
            </p:nvSpPr>
            <p:spPr bwMode="auto">
              <a:xfrm flipH="1" flipV="1">
                <a:off x="4185" y="2681"/>
                <a:ext cx="20" cy="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1" name="Line 648"/>
              <p:cNvSpPr>
                <a:spLocks noChangeShapeType="1"/>
              </p:cNvSpPr>
              <p:nvPr/>
            </p:nvSpPr>
            <p:spPr bwMode="auto">
              <a:xfrm flipH="1" flipV="1">
                <a:off x="4162" y="2669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2" name="Line 649"/>
              <p:cNvSpPr>
                <a:spLocks noChangeShapeType="1"/>
              </p:cNvSpPr>
              <p:nvPr/>
            </p:nvSpPr>
            <p:spPr bwMode="auto">
              <a:xfrm flipH="1" flipV="1">
                <a:off x="4141" y="2664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3" name="Line 650"/>
              <p:cNvSpPr>
                <a:spLocks noChangeShapeType="1"/>
              </p:cNvSpPr>
              <p:nvPr/>
            </p:nvSpPr>
            <p:spPr bwMode="auto">
              <a:xfrm flipH="1" flipV="1">
                <a:off x="4111" y="2652"/>
                <a:ext cx="19" cy="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4" name="Freeform 651"/>
              <p:cNvSpPr>
                <a:spLocks/>
              </p:cNvSpPr>
              <p:nvPr/>
            </p:nvSpPr>
            <p:spPr bwMode="auto">
              <a:xfrm>
                <a:off x="4088" y="2651"/>
                <a:ext cx="21" cy="0"/>
              </a:xfrm>
              <a:custGeom>
                <a:avLst/>
                <a:gdLst>
                  <a:gd name="T0" fmla="*/ 17 w 17"/>
                  <a:gd name="T1" fmla="*/ 1 h 1"/>
                  <a:gd name="T2" fmla="*/ 11 w 17"/>
                  <a:gd name="T3" fmla="*/ 0 h 1"/>
                  <a:gd name="T4" fmla="*/ 0 w 17"/>
                  <a:gd name="T5" fmla="*/ 0 h 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" h="1">
                    <a:moveTo>
                      <a:pt x="17" y="1"/>
                    </a:moveTo>
                    <a:lnTo>
                      <a:pt x="11" y="0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5" name="Line 652"/>
              <p:cNvSpPr>
                <a:spLocks noChangeShapeType="1"/>
              </p:cNvSpPr>
              <p:nvPr/>
            </p:nvSpPr>
            <p:spPr bwMode="auto">
              <a:xfrm flipH="1">
                <a:off x="4066" y="2647"/>
                <a:ext cx="22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6" name="Line 653"/>
              <p:cNvSpPr>
                <a:spLocks noChangeShapeType="1"/>
              </p:cNvSpPr>
              <p:nvPr/>
            </p:nvSpPr>
            <p:spPr bwMode="auto">
              <a:xfrm flipH="1" flipV="1">
                <a:off x="4028" y="2647"/>
                <a:ext cx="25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7" name="Line 654"/>
              <p:cNvSpPr>
                <a:spLocks noChangeShapeType="1"/>
              </p:cNvSpPr>
              <p:nvPr/>
            </p:nvSpPr>
            <p:spPr bwMode="auto">
              <a:xfrm flipV="1">
                <a:off x="4028" y="2629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8" name="Line 655"/>
              <p:cNvSpPr>
                <a:spLocks noChangeShapeType="1"/>
              </p:cNvSpPr>
              <p:nvPr/>
            </p:nvSpPr>
            <p:spPr bwMode="auto">
              <a:xfrm flipV="1">
                <a:off x="4028" y="2600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9" name="Line 656"/>
              <p:cNvSpPr>
                <a:spLocks noChangeShapeType="1"/>
              </p:cNvSpPr>
              <p:nvPr/>
            </p:nvSpPr>
            <p:spPr bwMode="auto">
              <a:xfrm flipV="1">
                <a:off x="4026" y="2579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0" name="Line 657"/>
              <p:cNvSpPr>
                <a:spLocks noChangeShapeType="1"/>
              </p:cNvSpPr>
              <p:nvPr/>
            </p:nvSpPr>
            <p:spPr bwMode="auto">
              <a:xfrm flipH="1" flipV="1">
                <a:off x="4004" y="2562"/>
                <a:ext cx="9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1" name="Line 658"/>
              <p:cNvSpPr>
                <a:spLocks noChangeShapeType="1"/>
              </p:cNvSpPr>
              <p:nvPr/>
            </p:nvSpPr>
            <p:spPr bwMode="auto">
              <a:xfrm flipH="1" flipV="1">
                <a:off x="3992" y="2545"/>
                <a:ext cx="1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2" name="Freeform 659"/>
              <p:cNvSpPr>
                <a:spLocks/>
              </p:cNvSpPr>
              <p:nvPr/>
            </p:nvSpPr>
            <p:spPr bwMode="auto">
              <a:xfrm>
                <a:off x="3973" y="2528"/>
                <a:ext cx="8" cy="7"/>
              </a:xfrm>
              <a:custGeom>
                <a:avLst/>
                <a:gdLst>
                  <a:gd name="T0" fmla="*/ 1 w 12"/>
                  <a:gd name="T1" fmla="*/ 4 h 8"/>
                  <a:gd name="T2" fmla="*/ 1 w 12"/>
                  <a:gd name="T3" fmla="*/ 0 h 8"/>
                  <a:gd name="T4" fmla="*/ 0 w 12"/>
                  <a:gd name="T5" fmla="*/ 4 h 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2" h="8">
                    <a:moveTo>
                      <a:pt x="12" y="8"/>
                    </a:moveTo>
                    <a:lnTo>
                      <a:pt x="4" y="0"/>
                    </a:lnTo>
                    <a:lnTo>
                      <a:pt x="0" y="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3" name="Line 660"/>
              <p:cNvSpPr>
                <a:spLocks noChangeShapeType="1"/>
              </p:cNvSpPr>
              <p:nvPr/>
            </p:nvSpPr>
            <p:spPr bwMode="auto">
              <a:xfrm flipH="1">
                <a:off x="3954" y="2538"/>
                <a:ext cx="4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4" name="Line 661"/>
              <p:cNvSpPr>
                <a:spLocks noChangeShapeType="1"/>
              </p:cNvSpPr>
              <p:nvPr/>
            </p:nvSpPr>
            <p:spPr bwMode="auto">
              <a:xfrm flipH="1">
                <a:off x="3930" y="2562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5" name="Line 662"/>
              <p:cNvSpPr>
                <a:spLocks noChangeShapeType="1"/>
              </p:cNvSpPr>
              <p:nvPr/>
            </p:nvSpPr>
            <p:spPr bwMode="auto">
              <a:xfrm flipH="1" flipV="1">
                <a:off x="3920" y="2572"/>
                <a:ext cx="14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6" name="Line 663"/>
              <p:cNvSpPr>
                <a:spLocks noChangeShapeType="1"/>
              </p:cNvSpPr>
              <p:nvPr/>
            </p:nvSpPr>
            <p:spPr bwMode="auto">
              <a:xfrm flipH="1" flipV="1">
                <a:off x="3896" y="2570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7" name="Line 664"/>
              <p:cNvSpPr>
                <a:spLocks noChangeShapeType="1"/>
              </p:cNvSpPr>
              <p:nvPr/>
            </p:nvSpPr>
            <p:spPr bwMode="auto">
              <a:xfrm flipH="1" flipV="1">
                <a:off x="3869" y="2566"/>
                <a:ext cx="17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8" name="Line 665"/>
              <p:cNvSpPr>
                <a:spLocks noChangeShapeType="1"/>
              </p:cNvSpPr>
              <p:nvPr/>
            </p:nvSpPr>
            <p:spPr bwMode="auto">
              <a:xfrm>
                <a:off x="4556" y="2802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9" name="Line 666"/>
              <p:cNvSpPr>
                <a:spLocks noChangeShapeType="1"/>
              </p:cNvSpPr>
              <p:nvPr/>
            </p:nvSpPr>
            <p:spPr bwMode="auto">
              <a:xfrm>
                <a:off x="4577" y="2811"/>
                <a:ext cx="21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0" name="Line 667"/>
              <p:cNvSpPr>
                <a:spLocks noChangeShapeType="1"/>
              </p:cNvSpPr>
              <p:nvPr/>
            </p:nvSpPr>
            <p:spPr bwMode="auto">
              <a:xfrm>
                <a:off x="4602" y="2821"/>
                <a:ext cx="18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1" name="Line 668"/>
              <p:cNvSpPr>
                <a:spLocks noChangeShapeType="1"/>
              </p:cNvSpPr>
              <p:nvPr/>
            </p:nvSpPr>
            <p:spPr bwMode="auto">
              <a:xfrm>
                <a:off x="4623" y="2829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2" name="Freeform 669"/>
              <p:cNvSpPr>
                <a:spLocks/>
              </p:cNvSpPr>
              <p:nvPr/>
            </p:nvSpPr>
            <p:spPr bwMode="auto">
              <a:xfrm>
                <a:off x="4652" y="2838"/>
                <a:ext cx="21" cy="3"/>
              </a:xfrm>
              <a:custGeom>
                <a:avLst/>
                <a:gdLst>
                  <a:gd name="T0" fmla="*/ 0 w 15"/>
                  <a:gd name="T1" fmla="*/ 0 h 5"/>
                  <a:gd name="T2" fmla="*/ 80 w 15"/>
                  <a:gd name="T3" fmla="*/ 0 h 5"/>
                  <a:gd name="T4" fmla="*/ 80 w 15"/>
                  <a:gd name="T5" fmla="*/ 0 h 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5" h="5">
                    <a:moveTo>
                      <a:pt x="0" y="0"/>
                    </a:moveTo>
                    <a:lnTo>
                      <a:pt x="15" y="3"/>
                    </a:lnTo>
                    <a:lnTo>
                      <a:pt x="15" y="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3" name="Line 670"/>
              <p:cNvSpPr>
                <a:spLocks noChangeShapeType="1"/>
              </p:cNvSpPr>
              <p:nvPr/>
            </p:nvSpPr>
            <p:spPr bwMode="auto">
              <a:xfrm>
                <a:off x="4664" y="2853"/>
                <a:ext cx="3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4" name="Line 671"/>
              <p:cNvSpPr>
                <a:spLocks noChangeShapeType="1"/>
              </p:cNvSpPr>
              <p:nvPr/>
            </p:nvSpPr>
            <p:spPr bwMode="auto">
              <a:xfrm>
                <a:off x="4673" y="2876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5" name="Line 672"/>
              <p:cNvSpPr>
                <a:spLocks noChangeShapeType="1"/>
              </p:cNvSpPr>
              <p:nvPr/>
            </p:nvSpPr>
            <p:spPr bwMode="auto">
              <a:xfrm>
                <a:off x="4677" y="2900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6" name="Line 673"/>
              <p:cNvSpPr>
                <a:spLocks noChangeShapeType="1"/>
              </p:cNvSpPr>
              <p:nvPr/>
            </p:nvSpPr>
            <p:spPr bwMode="auto">
              <a:xfrm>
                <a:off x="4685" y="2922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7" name="Freeform 674"/>
              <p:cNvSpPr>
                <a:spLocks/>
              </p:cNvSpPr>
              <p:nvPr/>
            </p:nvSpPr>
            <p:spPr bwMode="auto">
              <a:xfrm>
                <a:off x="4694" y="2948"/>
                <a:ext cx="0" cy="16"/>
              </a:xfrm>
              <a:custGeom>
                <a:avLst/>
                <a:gdLst>
                  <a:gd name="T0" fmla="*/ 0 w 8"/>
                  <a:gd name="T1" fmla="*/ 0 h 15"/>
                  <a:gd name="T2" fmla="*/ 0 w 8"/>
                  <a:gd name="T3" fmla="*/ 11 h 15"/>
                  <a:gd name="T4" fmla="*/ 0 w 8"/>
                  <a:gd name="T5" fmla="*/ 15 h 1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8" h="15">
                    <a:moveTo>
                      <a:pt x="0" y="0"/>
                    </a:moveTo>
                    <a:lnTo>
                      <a:pt x="4" y="11"/>
                    </a:lnTo>
                    <a:lnTo>
                      <a:pt x="8" y="1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8" name="Line 675"/>
              <p:cNvSpPr>
                <a:spLocks noChangeShapeType="1"/>
              </p:cNvSpPr>
              <p:nvPr/>
            </p:nvSpPr>
            <p:spPr bwMode="auto">
              <a:xfrm>
                <a:off x="4705" y="2968"/>
                <a:ext cx="10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9" name="Line 676"/>
              <p:cNvSpPr>
                <a:spLocks noChangeShapeType="1"/>
              </p:cNvSpPr>
              <p:nvPr/>
            </p:nvSpPr>
            <p:spPr bwMode="auto">
              <a:xfrm>
                <a:off x="4720" y="2986"/>
                <a:ext cx="21" cy="9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0" name="Line 677"/>
              <p:cNvSpPr>
                <a:spLocks noChangeShapeType="1"/>
              </p:cNvSpPr>
              <p:nvPr/>
            </p:nvSpPr>
            <p:spPr bwMode="auto">
              <a:xfrm>
                <a:off x="4738" y="3003"/>
                <a:ext cx="3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1" name="Line 678"/>
              <p:cNvSpPr>
                <a:spLocks noChangeShapeType="1"/>
              </p:cNvSpPr>
              <p:nvPr/>
            </p:nvSpPr>
            <p:spPr bwMode="auto">
              <a:xfrm>
                <a:off x="4758" y="3022"/>
                <a:ext cx="11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2" name="Line 679"/>
              <p:cNvSpPr>
                <a:spLocks noChangeShapeType="1"/>
              </p:cNvSpPr>
              <p:nvPr/>
            </p:nvSpPr>
            <p:spPr bwMode="auto">
              <a:xfrm>
                <a:off x="4779" y="3039"/>
                <a:ext cx="11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3" name="Line 680"/>
              <p:cNvSpPr>
                <a:spLocks noChangeShapeType="1"/>
              </p:cNvSpPr>
              <p:nvPr/>
            </p:nvSpPr>
            <p:spPr bwMode="auto">
              <a:xfrm>
                <a:off x="4791" y="3059"/>
                <a:ext cx="2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4" name="Line 681"/>
              <p:cNvSpPr>
                <a:spLocks noChangeShapeType="1"/>
              </p:cNvSpPr>
              <p:nvPr/>
            </p:nvSpPr>
            <p:spPr bwMode="auto">
              <a:xfrm>
                <a:off x="4981" y="2243"/>
                <a:ext cx="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5" name="Line 682"/>
              <p:cNvSpPr>
                <a:spLocks noChangeShapeType="1"/>
              </p:cNvSpPr>
              <p:nvPr/>
            </p:nvSpPr>
            <p:spPr bwMode="auto">
              <a:xfrm>
                <a:off x="4981" y="2269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6" name="Line 683"/>
              <p:cNvSpPr>
                <a:spLocks noChangeShapeType="1"/>
              </p:cNvSpPr>
              <p:nvPr/>
            </p:nvSpPr>
            <p:spPr bwMode="auto">
              <a:xfrm>
                <a:off x="4981" y="2293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7" name="Line 684"/>
              <p:cNvSpPr>
                <a:spLocks noChangeShapeType="1"/>
              </p:cNvSpPr>
              <p:nvPr/>
            </p:nvSpPr>
            <p:spPr bwMode="auto">
              <a:xfrm>
                <a:off x="4981" y="2320"/>
                <a:ext cx="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8" name="Line 685"/>
              <p:cNvSpPr>
                <a:spLocks noChangeShapeType="1"/>
              </p:cNvSpPr>
              <p:nvPr/>
            </p:nvSpPr>
            <p:spPr bwMode="auto">
              <a:xfrm>
                <a:off x="4981" y="2342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9" name="Freeform 686"/>
              <p:cNvSpPr>
                <a:spLocks/>
              </p:cNvSpPr>
              <p:nvPr/>
            </p:nvSpPr>
            <p:spPr bwMode="auto">
              <a:xfrm>
                <a:off x="4981" y="2372"/>
                <a:ext cx="13" cy="1"/>
              </a:xfrm>
              <a:custGeom>
                <a:avLst/>
                <a:gdLst>
                  <a:gd name="T0" fmla="*/ 0 w 13"/>
                  <a:gd name="T1" fmla="*/ 0 h 5"/>
                  <a:gd name="T2" fmla="*/ 0 w 13"/>
                  <a:gd name="T3" fmla="*/ 0 h 5"/>
                  <a:gd name="T4" fmla="*/ 13 w 13"/>
                  <a:gd name="T5" fmla="*/ 0 h 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5">
                    <a:moveTo>
                      <a:pt x="0" y="0"/>
                    </a:moveTo>
                    <a:lnTo>
                      <a:pt x="0" y="2"/>
                    </a:lnTo>
                    <a:lnTo>
                      <a:pt x="13" y="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0" name="Line 687"/>
              <p:cNvSpPr>
                <a:spLocks noChangeShapeType="1"/>
              </p:cNvSpPr>
              <p:nvPr/>
            </p:nvSpPr>
            <p:spPr bwMode="auto">
              <a:xfrm>
                <a:off x="5003" y="2377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1" name="Line 688"/>
              <p:cNvSpPr>
                <a:spLocks noChangeShapeType="1"/>
              </p:cNvSpPr>
              <p:nvPr/>
            </p:nvSpPr>
            <p:spPr bwMode="auto">
              <a:xfrm>
                <a:off x="5026" y="2389"/>
                <a:ext cx="14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2" name="Line 689"/>
              <p:cNvSpPr>
                <a:spLocks noChangeShapeType="1"/>
              </p:cNvSpPr>
              <p:nvPr/>
            </p:nvSpPr>
            <p:spPr bwMode="auto">
              <a:xfrm>
                <a:off x="5050" y="2392"/>
                <a:ext cx="18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3" name="Freeform 690"/>
              <p:cNvSpPr>
                <a:spLocks/>
              </p:cNvSpPr>
              <p:nvPr/>
            </p:nvSpPr>
            <p:spPr bwMode="auto">
              <a:xfrm>
                <a:off x="5077" y="2399"/>
                <a:ext cx="11" cy="13"/>
              </a:xfrm>
              <a:custGeom>
                <a:avLst/>
                <a:gdLst>
                  <a:gd name="T0" fmla="*/ 0 w 9"/>
                  <a:gd name="T1" fmla="*/ 0 h 13"/>
                  <a:gd name="T2" fmla="*/ 2 w 9"/>
                  <a:gd name="T3" fmla="*/ 2 h 13"/>
                  <a:gd name="T4" fmla="*/ 14 w 9"/>
                  <a:gd name="T5" fmla="*/ 13 h 1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" h="13">
                    <a:moveTo>
                      <a:pt x="0" y="0"/>
                    </a:moveTo>
                    <a:lnTo>
                      <a:pt x="2" y="2"/>
                    </a:lnTo>
                    <a:lnTo>
                      <a:pt x="9" y="13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4" name="Line 691"/>
              <p:cNvSpPr>
                <a:spLocks noChangeShapeType="1"/>
              </p:cNvSpPr>
              <p:nvPr/>
            </p:nvSpPr>
            <p:spPr bwMode="auto">
              <a:xfrm>
                <a:off x="5088" y="2424"/>
                <a:ext cx="2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5" name="Line 692"/>
              <p:cNvSpPr>
                <a:spLocks noChangeShapeType="1"/>
              </p:cNvSpPr>
              <p:nvPr/>
            </p:nvSpPr>
            <p:spPr bwMode="auto">
              <a:xfrm>
                <a:off x="5098" y="2441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6" name="Line 693"/>
              <p:cNvSpPr>
                <a:spLocks noChangeShapeType="1"/>
              </p:cNvSpPr>
              <p:nvPr/>
            </p:nvSpPr>
            <p:spPr bwMode="auto">
              <a:xfrm>
                <a:off x="5112" y="2463"/>
                <a:ext cx="8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7" name="Line 694"/>
              <p:cNvSpPr>
                <a:spLocks noChangeShapeType="1"/>
              </p:cNvSpPr>
              <p:nvPr/>
            </p:nvSpPr>
            <p:spPr bwMode="auto">
              <a:xfrm>
                <a:off x="5130" y="2483"/>
                <a:ext cx="0" cy="1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8" name="Line 695"/>
              <p:cNvSpPr>
                <a:spLocks noChangeShapeType="1"/>
              </p:cNvSpPr>
              <p:nvPr/>
            </p:nvSpPr>
            <p:spPr bwMode="auto">
              <a:xfrm>
                <a:off x="5141" y="2509"/>
                <a:ext cx="11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9" name="Line 696"/>
              <p:cNvSpPr>
                <a:spLocks noChangeShapeType="1"/>
              </p:cNvSpPr>
              <p:nvPr/>
            </p:nvSpPr>
            <p:spPr bwMode="auto">
              <a:xfrm flipH="1">
                <a:off x="5141" y="2528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0" name="Line 697"/>
              <p:cNvSpPr>
                <a:spLocks noChangeShapeType="1"/>
              </p:cNvSpPr>
              <p:nvPr/>
            </p:nvSpPr>
            <p:spPr bwMode="auto">
              <a:xfrm flipH="1">
                <a:off x="5141" y="2552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1" name="Line 698"/>
              <p:cNvSpPr>
                <a:spLocks noChangeShapeType="1"/>
              </p:cNvSpPr>
              <p:nvPr/>
            </p:nvSpPr>
            <p:spPr bwMode="auto">
              <a:xfrm flipH="1">
                <a:off x="5134" y="2579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2" name="Line 699"/>
              <p:cNvSpPr>
                <a:spLocks noChangeShapeType="1"/>
              </p:cNvSpPr>
              <p:nvPr/>
            </p:nvSpPr>
            <p:spPr bwMode="auto">
              <a:xfrm flipH="1">
                <a:off x="5122" y="2600"/>
                <a:ext cx="8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3" name="Line 700"/>
              <p:cNvSpPr>
                <a:spLocks noChangeShapeType="1"/>
              </p:cNvSpPr>
              <p:nvPr/>
            </p:nvSpPr>
            <p:spPr bwMode="auto">
              <a:xfrm flipH="1">
                <a:off x="5120" y="2623"/>
                <a:ext cx="2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4" name="Line 701"/>
              <p:cNvSpPr>
                <a:spLocks noChangeShapeType="1"/>
              </p:cNvSpPr>
              <p:nvPr/>
            </p:nvSpPr>
            <p:spPr bwMode="auto">
              <a:xfrm>
                <a:off x="5120" y="2647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5" name="Line 702"/>
              <p:cNvSpPr>
                <a:spLocks noChangeShapeType="1"/>
              </p:cNvSpPr>
              <p:nvPr/>
            </p:nvSpPr>
            <p:spPr bwMode="auto">
              <a:xfrm>
                <a:off x="5130" y="2670"/>
                <a:ext cx="0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6" name="Line 703"/>
              <p:cNvSpPr>
                <a:spLocks noChangeShapeType="1"/>
              </p:cNvSpPr>
              <p:nvPr/>
            </p:nvSpPr>
            <p:spPr bwMode="auto">
              <a:xfrm>
                <a:off x="5141" y="2691"/>
                <a:ext cx="11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7" name="Line 704"/>
              <p:cNvSpPr>
                <a:spLocks noChangeShapeType="1"/>
              </p:cNvSpPr>
              <p:nvPr/>
            </p:nvSpPr>
            <p:spPr bwMode="auto">
              <a:xfrm>
                <a:off x="5152" y="2717"/>
                <a:ext cx="0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8" name="Freeform 705"/>
              <p:cNvSpPr>
                <a:spLocks/>
              </p:cNvSpPr>
              <p:nvPr/>
            </p:nvSpPr>
            <p:spPr bwMode="auto">
              <a:xfrm>
                <a:off x="5162" y="2737"/>
                <a:ext cx="0" cy="18"/>
              </a:xfrm>
              <a:custGeom>
                <a:avLst/>
                <a:gdLst>
                  <a:gd name="T0" fmla="*/ 0 w 2"/>
                  <a:gd name="T1" fmla="*/ 0 h 15"/>
                  <a:gd name="T2" fmla="*/ 1 w 2"/>
                  <a:gd name="T3" fmla="*/ 10 h 15"/>
                  <a:gd name="T4" fmla="*/ 1 w 2"/>
                  <a:gd name="T5" fmla="*/ 37 h 1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" h="15">
                    <a:moveTo>
                      <a:pt x="0" y="0"/>
                    </a:moveTo>
                    <a:lnTo>
                      <a:pt x="2" y="4"/>
                    </a:lnTo>
                    <a:lnTo>
                      <a:pt x="2" y="1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9" name="Line 706"/>
              <p:cNvSpPr>
                <a:spLocks noChangeShapeType="1"/>
              </p:cNvSpPr>
              <p:nvPr/>
            </p:nvSpPr>
            <p:spPr bwMode="auto">
              <a:xfrm>
                <a:off x="5162" y="2767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0" name="Line 707"/>
              <p:cNvSpPr>
                <a:spLocks noChangeShapeType="1"/>
              </p:cNvSpPr>
              <p:nvPr/>
            </p:nvSpPr>
            <p:spPr bwMode="auto">
              <a:xfrm>
                <a:off x="5162" y="278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1" name="Line 708"/>
              <p:cNvSpPr>
                <a:spLocks noChangeShapeType="1"/>
              </p:cNvSpPr>
              <p:nvPr/>
            </p:nvSpPr>
            <p:spPr bwMode="auto">
              <a:xfrm>
                <a:off x="5162" y="2811"/>
                <a:ext cx="0" cy="22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2" name="Line 709"/>
              <p:cNvSpPr>
                <a:spLocks noChangeShapeType="1"/>
              </p:cNvSpPr>
              <p:nvPr/>
            </p:nvSpPr>
            <p:spPr bwMode="auto">
              <a:xfrm>
                <a:off x="5162" y="283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3" name="Line 710"/>
              <p:cNvSpPr>
                <a:spLocks noChangeShapeType="1"/>
              </p:cNvSpPr>
              <p:nvPr/>
            </p:nvSpPr>
            <p:spPr bwMode="auto">
              <a:xfrm>
                <a:off x="5162" y="286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4" name="Line 711"/>
              <p:cNvSpPr>
                <a:spLocks noChangeShapeType="1"/>
              </p:cNvSpPr>
              <p:nvPr/>
            </p:nvSpPr>
            <p:spPr bwMode="auto">
              <a:xfrm>
                <a:off x="5162" y="2887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5" name="Line 712"/>
              <p:cNvSpPr>
                <a:spLocks noChangeShapeType="1"/>
              </p:cNvSpPr>
              <p:nvPr/>
            </p:nvSpPr>
            <p:spPr bwMode="auto">
              <a:xfrm>
                <a:off x="5162" y="291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6" name="Line 713"/>
              <p:cNvSpPr>
                <a:spLocks noChangeShapeType="1"/>
              </p:cNvSpPr>
              <p:nvPr/>
            </p:nvSpPr>
            <p:spPr bwMode="auto">
              <a:xfrm>
                <a:off x="5162" y="293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7" name="Line 714"/>
              <p:cNvSpPr>
                <a:spLocks noChangeShapeType="1"/>
              </p:cNvSpPr>
              <p:nvPr/>
            </p:nvSpPr>
            <p:spPr bwMode="auto">
              <a:xfrm>
                <a:off x="5162" y="2963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8" name="Line 715"/>
              <p:cNvSpPr>
                <a:spLocks noChangeShapeType="1"/>
              </p:cNvSpPr>
              <p:nvPr/>
            </p:nvSpPr>
            <p:spPr bwMode="auto">
              <a:xfrm>
                <a:off x="5162" y="2986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9" name="Line 716"/>
              <p:cNvSpPr>
                <a:spLocks noChangeShapeType="1"/>
              </p:cNvSpPr>
              <p:nvPr/>
            </p:nvSpPr>
            <p:spPr bwMode="auto">
              <a:xfrm>
                <a:off x="5162" y="3011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0" name="Line 717"/>
              <p:cNvSpPr>
                <a:spLocks noChangeShapeType="1"/>
              </p:cNvSpPr>
              <p:nvPr/>
            </p:nvSpPr>
            <p:spPr bwMode="auto">
              <a:xfrm>
                <a:off x="5162" y="3033"/>
                <a:ext cx="22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1" name="Line 718"/>
              <p:cNvSpPr>
                <a:spLocks noChangeShapeType="1"/>
              </p:cNvSpPr>
              <p:nvPr/>
            </p:nvSpPr>
            <p:spPr bwMode="auto">
              <a:xfrm>
                <a:off x="5184" y="3049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2" name="Line 719"/>
              <p:cNvSpPr>
                <a:spLocks noChangeShapeType="1"/>
              </p:cNvSpPr>
              <p:nvPr/>
            </p:nvSpPr>
            <p:spPr bwMode="auto">
              <a:xfrm>
                <a:off x="5205" y="3060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3" name="Line 720"/>
              <p:cNvSpPr>
                <a:spLocks noChangeShapeType="1"/>
              </p:cNvSpPr>
              <p:nvPr/>
            </p:nvSpPr>
            <p:spPr bwMode="auto">
              <a:xfrm>
                <a:off x="5226" y="3078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4" name="Line 721"/>
              <p:cNvSpPr>
                <a:spLocks noChangeShapeType="1"/>
              </p:cNvSpPr>
              <p:nvPr/>
            </p:nvSpPr>
            <p:spPr bwMode="auto">
              <a:xfrm>
                <a:off x="5246" y="3090"/>
                <a:ext cx="11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5" name="Line 722"/>
              <p:cNvSpPr>
                <a:spLocks noChangeShapeType="1"/>
              </p:cNvSpPr>
              <p:nvPr/>
            </p:nvSpPr>
            <p:spPr bwMode="auto">
              <a:xfrm>
                <a:off x="5262" y="3104"/>
                <a:ext cx="19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6" name="Line 723"/>
              <p:cNvSpPr>
                <a:spLocks noChangeShapeType="1"/>
              </p:cNvSpPr>
              <p:nvPr/>
            </p:nvSpPr>
            <p:spPr bwMode="auto">
              <a:xfrm>
                <a:off x="5290" y="3117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7" name="Line 724"/>
              <p:cNvSpPr>
                <a:spLocks noChangeShapeType="1"/>
              </p:cNvSpPr>
              <p:nvPr/>
            </p:nvSpPr>
            <p:spPr bwMode="auto">
              <a:xfrm>
                <a:off x="5310" y="3131"/>
                <a:ext cx="22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8" name="Line 725"/>
              <p:cNvSpPr>
                <a:spLocks noChangeShapeType="1"/>
              </p:cNvSpPr>
              <p:nvPr/>
            </p:nvSpPr>
            <p:spPr bwMode="auto">
              <a:xfrm>
                <a:off x="5333" y="3145"/>
                <a:ext cx="2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9" name="Freeform 726"/>
              <p:cNvSpPr>
                <a:spLocks/>
              </p:cNvSpPr>
              <p:nvPr/>
            </p:nvSpPr>
            <p:spPr bwMode="auto">
              <a:xfrm>
                <a:off x="5343" y="3158"/>
                <a:ext cx="15" cy="0"/>
              </a:xfrm>
              <a:custGeom>
                <a:avLst/>
                <a:gdLst>
                  <a:gd name="T0" fmla="*/ 0 w 15"/>
                  <a:gd name="T1" fmla="*/ 0 h 5"/>
                  <a:gd name="T2" fmla="*/ 11 w 15"/>
                  <a:gd name="T3" fmla="*/ 0 h 5"/>
                  <a:gd name="T4" fmla="*/ 15 w 15"/>
                  <a:gd name="T5" fmla="*/ 0 h 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5" h="5">
                    <a:moveTo>
                      <a:pt x="0" y="0"/>
                    </a:moveTo>
                    <a:lnTo>
                      <a:pt x="11" y="5"/>
                    </a:lnTo>
                    <a:lnTo>
                      <a:pt x="15" y="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0" name="Line 727"/>
              <p:cNvSpPr>
                <a:spLocks noChangeShapeType="1"/>
              </p:cNvSpPr>
              <p:nvPr/>
            </p:nvSpPr>
            <p:spPr bwMode="auto">
              <a:xfrm flipV="1">
                <a:off x="5368" y="3145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1" name="Freeform 728"/>
              <p:cNvSpPr>
                <a:spLocks/>
              </p:cNvSpPr>
              <p:nvPr/>
            </p:nvSpPr>
            <p:spPr bwMode="auto">
              <a:xfrm>
                <a:off x="5386" y="3135"/>
                <a:ext cx="10" cy="8"/>
              </a:xfrm>
              <a:custGeom>
                <a:avLst/>
                <a:gdLst>
                  <a:gd name="T0" fmla="*/ 0 w 11"/>
                  <a:gd name="T1" fmla="*/ 2 h 9"/>
                  <a:gd name="T2" fmla="*/ 2 w 11"/>
                  <a:gd name="T3" fmla="*/ 0 h 9"/>
                  <a:gd name="T4" fmla="*/ 11 w 11"/>
                  <a:gd name="T5" fmla="*/ 4 h 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1" h="9">
                    <a:moveTo>
                      <a:pt x="0" y="2"/>
                    </a:moveTo>
                    <a:lnTo>
                      <a:pt x="2" y="0"/>
                    </a:lnTo>
                    <a:lnTo>
                      <a:pt x="11" y="9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2" name="Freeform 729"/>
              <p:cNvSpPr>
                <a:spLocks/>
              </p:cNvSpPr>
              <p:nvPr/>
            </p:nvSpPr>
            <p:spPr bwMode="auto">
              <a:xfrm>
                <a:off x="5407" y="3152"/>
                <a:ext cx="0" cy="11"/>
              </a:xfrm>
              <a:custGeom>
                <a:avLst/>
                <a:gdLst>
                  <a:gd name="T0" fmla="*/ 0 w 5"/>
                  <a:gd name="T1" fmla="*/ 0 h 14"/>
                  <a:gd name="T2" fmla="*/ 0 w 5"/>
                  <a:gd name="T3" fmla="*/ 2 h 14"/>
                  <a:gd name="T4" fmla="*/ 0 w 5"/>
                  <a:gd name="T5" fmla="*/ 5 h 1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" h="14">
                    <a:moveTo>
                      <a:pt x="0" y="0"/>
                    </a:moveTo>
                    <a:lnTo>
                      <a:pt x="5" y="5"/>
                    </a:lnTo>
                    <a:lnTo>
                      <a:pt x="5" y="1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3" name="Line 730"/>
              <p:cNvSpPr>
                <a:spLocks noChangeShapeType="1"/>
              </p:cNvSpPr>
              <p:nvPr/>
            </p:nvSpPr>
            <p:spPr bwMode="auto">
              <a:xfrm>
                <a:off x="5407" y="3172"/>
                <a:ext cx="1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4" name="Line 731"/>
              <p:cNvSpPr>
                <a:spLocks noChangeShapeType="1"/>
              </p:cNvSpPr>
              <p:nvPr/>
            </p:nvSpPr>
            <p:spPr bwMode="auto">
              <a:xfrm>
                <a:off x="5418" y="3196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5" name="Line 732"/>
              <p:cNvSpPr>
                <a:spLocks noChangeShapeType="1"/>
              </p:cNvSpPr>
              <p:nvPr/>
            </p:nvSpPr>
            <p:spPr bwMode="auto">
              <a:xfrm>
                <a:off x="5429" y="3209"/>
                <a:ext cx="24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6" name="Line 733"/>
              <p:cNvSpPr>
                <a:spLocks noChangeShapeType="1"/>
              </p:cNvSpPr>
              <p:nvPr/>
            </p:nvSpPr>
            <p:spPr bwMode="auto">
              <a:xfrm>
                <a:off x="5453" y="3227"/>
                <a:ext cx="22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7" name="Line 734"/>
              <p:cNvSpPr>
                <a:spLocks noChangeShapeType="1"/>
              </p:cNvSpPr>
              <p:nvPr/>
            </p:nvSpPr>
            <p:spPr bwMode="auto">
              <a:xfrm flipH="1" flipV="1">
                <a:off x="4779" y="3652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8" name="Line 735"/>
              <p:cNvSpPr>
                <a:spLocks noChangeShapeType="1"/>
              </p:cNvSpPr>
              <p:nvPr/>
            </p:nvSpPr>
            <p:spPr bwMode="auto">
              <a:xfrm flipH="1" flipV="1">
                <a:off x="4769" y="3625"/>
                <a:ext cx="2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9" name="Line 736"/>
              <p:cNvSpPr>
                <a:spLocks noChangeShapeType="1"/>
              </p:cNvSpPr>
              <p:nvPr/>
            </p:nvSpPr>
            <p:spPr bwMode="auto">
              <a:xfrm flipH="1" flipV="1">
                <a:off x="4769" y="360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0" name="Line 737"/>
              <p:cNvSpPr>
                <a:spLocks noChangeShapeType="1"/>
              </p:cNvSpPr>
              <p:nvPr/>
            </p:nvSpPr>
            <p:spPr bwMode="auto">
              <a:xfrm flipH="1" flipV="1">
                <a:off x="4758" y="3579"/>
                <a:ext cx="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1" name="Line 738"/>
              <p:cNvSpPr>
                <a:spLocks noChangeShapeType="1"/>
              </p:cNvSpPr>
              <p:nvPr/>
            </p:nvSpPr>
            <p:spPr bwMode="auto">
              <a:xfrm flipH="1" flipV="1">
                <a:off x="4751" y="3552"/>
                <a:ext cx="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2" name="Line 739"/>
              <p:cNvSpPr>
                <a:spLocks noChangeShapeType="1"/>
              </p:cNvSpPr>
              <p:nvPr/>
            </p:nvSpPr>
            <p:spPr bwMode="auto">
              <a:xfrm flipH="1" flipV="1">
                <a:off x="4747" y="3532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3" name="Line 740"/>
              <p:cNvSpPr>
                <a:spLocks noChangeShapeType="1"/>
              </p:cNvSpPr>
              <p:nvPr/>
            </p:nvSpPr>
            <p:spPr bwMode="auto">
              <a:xfrm flipH="1" flipV="1">
                <a:off x="4737" y="3504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4" name="Line 741"/>
              <p:cNvSpPr>
                <a:spLocks noChangeShapeType="1"/>
              </p:cNvSpPr>
              <p:nvPr/>
            </p:nvSpPr>
            <p:spPr bwMode="auto">
              <a:xfrm flipV="1">
                <a:off x="4737" y="3485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5" name="Line 742"/>
              <p:cNvSpPr>
                <a:spLocks noChangeShapeType="1"/>
              </p:cNvSpPr>
              <p:nvPr/>
            </p:nvSpPr>
            <p:spPr bwMode="auto">
              <a:xfrm flipV="1">
                <a:off x="4747" y="3459"/>
                <a:ext cx="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6" name="Line 743"/>
              <p:cNvSpPr>
                <a:spLocks noChangeShapeType="1"/>
              </p:cNvSpPr>
              <p:nvPr/>
            </p:nvSpPr>
            <p:spPr bwMode="auto">
              <a:xfrm flipV="1">
                <a:off x="4751" y="3436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7" name="Line 744"/>
              <p:cNvSpPr>
                <a:spLocks noChangeShapeType="1"/>
              </p:cNvSpPr>
              <p:nvPr/>
            </p:nvSpPr>
            <p:spPr bwMode="auto">
              <a:xfrm flipV="1">
                <a:off x="4758" y="3412"/>
                <a:ext cx="11" cy="1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8" name="Line 745"/>
              <p:cNvSpPr>
                <a:spLocks noChangeShapeType="1"/>
              </p:cNvSpPr>
              <p:nvPr/>
            </p:nvSpPr>
            <p:spPr bwMode="auto">
              <a:xfrm flipV="1">
                <a:off x="4769" y="3383"/>
                <a:ext cx="0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9" name="Line 746"/>
              <p:cNvSpPr>
                <a:spLocks noChangeShapeType="1"/>
              </p:cNvSpPr>
              <p:nvPr/>
            </p:nvSpPr>
            <p:spPr bwMode="auto">
              <a:xfrm flipV="1">
                <a:off x="4769" y="3366"/>
                <a:ext cx="2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0" name="Line 747"/>
              <p:cNvSpPr>
                <a:spLocks noChangeShapeType="1"/>
              </p:cNvSpPr>
              <p:nvPr/>
            </p:nvSpPr>
            <p:spPr bwMode="auto">
              <a:xfrm flipV="1">
                <a:off x="4779" y="3339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1" name="Freeform 748"/>
              <p:cNvSpPr>
                <a:spLocks/>
              </p:cNvSpPr>
              <p:nvPr/>
            </p:nvSpPr>
            <p:spPr bwMode="auto">
              <a:xfrm>
                <a:off x="4781" y="3318"/>
                <a:ext cx="3" cy="17"/>
              </a:xfrm>
              <a:custGeom>
                <a:avLst/>
                <a:gdLst>
                  <a:gd name="T0" fmla="*/ 0 w 6"/>
                  <a:gd name="T1" fmla="*/ 27 h 14"/>
                  <a:gd name="T2" fmla="*/ 1 w 6"/>
                  <a:gd name="T3" fmla="*/ 2 h 14"/>
                  <a:gd name="T4" fmla="*/ 1 w 6"/>
                  <a:gd name="T5" fmla="*/ 0 h 1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" h="14">
                    <a:moveTo>
                      <a:pt x="0" y="14"/>
                    </a:moveTo>
                    <a:lnTo>
                      <a:pt x="4" y="2"/>
                    </a:lnTo>
                    <a:lnTo>
                      <a:pt x="6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2" name="Line 749"/>
              <p:cNvSpPr>
                <a:spLocks noChangeShapeType="1"/>
              </p:cNvSpPr>
              <p:nvPr/>
            </p:nvSpPr>
            <p:spPr bwMode="auto">
              <a:xfrm flipV="1">
                <a:off x="4794" y="3298"/>
                <a:ext cx="8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3" name="Line 750"/>
              <p:cNvSpPr>
                <a:spLocks noChangeShapeType="1"/>
              </p:cNvSpPr>
              <p:nvPr/>
            </p:nvSpPr>
            <p:spPr bwMode="auto">
              <a:xfrm flipV="1">
                <a:off x="4811" y="3274"/>
                <a:ext cx="11" cy="1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4" name="Line 751"/>
              <p:cNvSpPr>
                <a:spLocks noChangeShapeType="1"/>
              </p:cNvSpPr>
              <p:nvPr/>
            </p:nvSpPr>
            <p:spPr bwMode="auto">
              <a:xfrm flipV="1">
                <a:off x="4822" y="3254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5" name="Line 752"/>
              <p:cNvSpPr>
                <a:spLocks noChangeShapeType="1"/>
              </p:cNvSpPr>
              <p:nvPr/>
            </p:nvSpPr>
            <p:spPr bwMode="auto">
              <a:xfrm flipV="1">
                <a:off x="4835" y="3234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6" name="Line 753"/>
              <p:cNvSpPr>
                <a:spLocks noChangeShapeType="1"/>
              </p:cNvSpPr>
              <p:nvPr/>
            </p:nvSpPr>
            <p:spPr bwMode="auto">
              <a:xfrm flipV="1">
                <a:off x="4854" y="3215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7" name="Line 754"/>
              <p:cNvSpPr>
                <a:spLocks noChangeShapeType="1"/>
              </p:cNvSpPr>
              <p:nvPr/>
            </p:nvSpPr>
            <p:spPr bwMode="auto">
              <a:xfrm flipV="1">
                <a:off x="4865" y="3192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8" name="Line 755"/>
              <p:cNvSpPr>
                <a:spLocks noChangeShapeType="1"/>
              </p:cNvSpPr>
              <p:nvPr/>
            </p:nvSpPr>
            <p:spPr bwMode="auto">
              <a:xfrm flipV="1">
                <a:off x="4879" y="3172"/>
                <a:ext cx="8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9" name="Freeform 756"/>
              <p:cNvSpPr>
                <a:spLocks/>
              </p:cNvSpPr>
              <p:nvPr/>
            </p:nvSpPr>
            <p:spPr bwMode="auto">
              <a:xfrm>
                <a:off x="4896" y="3155"/>
                <a:ext cx="22" cy="7"/>
              </a:xfrm>
              <a:custGeom>
                <a:avLst/>
                <a:gdLst>
                  <a:gd name="T0" fmla="*/ 0 w 13"/>
                  <a:gd name="T1" fmla="*/ 1 h 9"/>
                  <a:gd name="T2" fmla="*/ 83 w 13"/>
                  <a:gd name="T3" fmla="*/ 1 h 9"/>
                  <a:gd name="T4" fmla="*/ 181 w 13"/>
                  <a:gd name="T5" fmla="*/ 0 h 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9">
                    <a:moveTo>
                      <a:pt x="0" y="9"/>
                    </a:moveTo>
                    <a:lnTo>
                      <a:pt x="6" y="4"/>
                    </a:lnTo>
                    <a:lnTo>
                      <a:pt x="13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0" name="Line 757"/>
              <p:cNvSpPr>
                <a:spLocks noChangeShapeType="1"/>
              </p:cNvSpPr>
              <p:nvPr/>
            </p:nvSpPr>
            <p:spPr bwMode="auto">
              <a:xfrm flipV="1">
                <a:off x="4918" y="3145"/>
                <a:ext cx="2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1" name="Line 758"/>
              <p:cNvSpPr>
                <a:spLocks noChangeShapeType="1"/>
              </p:cNvSpPr>
              <p:nvPr/>
            </p:nvSpPr>
            <p:spPr bwMode="auto">
              <a:xfrm flipV="1">
                <a:off x="4939" y="3135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2" name="Line 759"/>
              <p:cNvSpPr>
                <a:spLocks noChangeShapeType="1"/>
              </p:cNvSpPr>
              <p:nvPr/>
            </p:nvSpPr>
            <p:spPr bwMode="auto">
              <a:xfrm flipV="1">
                <a:off x="4960" y="3128"/>
                <a:ext cx="13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3" name="Line 760"/>
              <p:cNvSpPr>
                <a:spLocks noChangeShapeType="1"/>
              </p:cNvSpPr>
              <p:nvPr/>
            </p:nvSpPr>
            <p:spPr bwMode="auto">
              <a:xfrm flipV="1">
                <a:off x="4981" y="3115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4" name="Line 761"/>
              <p:cNvSpPr>
                <a:spLocks noChangeShapeType="1"/>
              </p:cNvSpPr>
              <p:nvPr/>
            </p:nvSpPr>
            <p:spPr bwMode="auto">
              <a:xfrm flipV="1">
                <a:off x="5004" y="3104"/>
                <a:ext cx="20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5" name="Line 762"/>
              <p:cNvSpPr>
                <a:spLocks noChangeShapeType="1"/>
              </p:cNvSpPr>
              <p:nvPr/>
            </p:nvSpPr>
            <p:spPr bwMode="auto">
              <a:xfrm flipV="1">
                <a:off x="5026" y="3095"/>
                <a:ext cx="14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6" name="Line 763"/>
              <p:cNvSpPr>
                <a:spLocks noChangeShapeType="1"/>
              </p:cNvSpPr>
              <p:nvPr/>
            </p:nvSpPr>
            <p:spPr bwMode="auto">
              <a:xfrm flipV="1">
                <a:off x="5050" y="3084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7" name="Line 764"/>
              <p:cNvSpPr>
                <a:spLocks noChangeShapeType="1"/>
              </p:cNvSpPr>
              <p:nvPr/>
            </p:nvSpPr>
            <p:spPr bwMode="auto">
              <a:xfrm flipV="1">
                <a:off x="5069" y="3070"/>
                <a:ext cx="19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8" name="Line 765"/>
              <p:cNvSpPr>
                <a:spLocks noChangeShapeType="1"/>
              </p:cNvSpPr>
              <p:nvPr/>
            </p:nvSpPr>
            <p:spPr bwMode="auto">
              <a:xfrm flipV="1">
                <a:off x="5098" y="3060"/>
                <a:ext cx="22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9" name="Line 766"/>
              <p:cNvSpPr>
                <a:spLocks noChangeShapeType="1"/>
              </p:cNvSpPr>
              <p:nvPr/>
            </p:nvSpPr>
            <p:spPr bwMode="auto">
              <a:xfrm flipV="1">
                <a:off x="5120" y="3052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0" name="Line 767"/>
              <p:cNvSpPr>
                <a:spLocks noChangeShapeType="1"/>
              </p:cNvSpPr>
              <p:nvPr/>
            </p:nvSpPr>
            <p:spPr bwMode="auto">
              <a:xfrm flipV="1">
                <a:off x="5141" y="3042"/>
                <a:ext cx="21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1" name="Line 768"/>
              <p:cNvSpPr>
                <a:spLocks noChangeShapeType="1"/>
              </p:cNvSpPr>
              <p:nvPr/>
            </p:nvSpPr>
            <p:spPr bwMode="auto">
              <a:xfrm>
                <a:off x="4484" y="2818"/>
                <a:ext cx="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2" name="Line 769"/>
              <p:cNvSpPr>
                <a:spLocks noChangeShapeType="1"/>
              </p:cNvSpPr>
              <p:nvPr/>
            </p:nvSpPr>
            <p:spPr bwMode="auto">
              <a:xfrm>
                <a:off x="4492" y="2839"/>
                <a:ext cx="3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3" name="Line 770"/>
              <p:cNvSpPr>
                <a:spLocks noChangeShapeType="1"/>
              </p:cNvSpPr>
              <p:nvPr/>
            </p:nvSpPr>
            <p:spPr bwMode="auto">
              <a:xfrm flipH="1">
                <a:off x="4471" y="2857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4" name="Line 771"/>
              <p:cNvSpPr>
                <a:spLocks noChangeShapeType="1"/>
              </p:cNvSpPr>
              <p:nvPr/>
            </p:nvSpPr>
            <p:spPr bwMode="auto">
              <a:xfrm flipH="1">
                <a:off x="4449" y="2862"/>
                <a:ext cx="22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5" name="Line 772"/>
              <p:cNvSpPr>
                <a:spLocks noChangeShapeType="1"/>
              </p:cNvSpPr>
              <p:nvPr/>
            </p:nvSpPr>
            <p:spPr bwMode="auto">
              <a:xfrm flipH="1">
                <a:off x="4420" y="2863"/>
                <a:ext cx="19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6" name="Line 773"/>
              <p:cNvSpPr>
                <a:spLocks noChangeShapeType="1"/>
              </p:cNvSpPr>
              <p:nvPr/>
            </p:nvSpPr>
            <p:spPr bwMode="auto">
              <a:xfrm flipH="1">
                <a:off x="4396" y="2865"/>
                <a:ext cx="12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7" name="Line 774"/>
              <p:cNvSpPr>
                <a:spLocks noChangeShapeType="1"/>
              </p:cNvSpPr>
              <p:nvPr/>
            </p:nvSpPr>
            <p:spPr bwMode="auto">
              <a:xfrm flipH="1">
                <a:off x="4375" y="2870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8" name="Line 775"/>
              <p:cNvSpPr>
                <a:spLocks noChangeShapeType="1"/>
              </p:cNvSpPr>
              <p:nvPr/>
            </p:nvSpPr>
            <p:spPr bwMode="auto">
              <a:xfrm flipH="1">
                <a:off x="4347" y="2872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9" name="Line 776"/>
              <p:cNvSpPr>
                <a:spLocks noChangeShapeType="1"/>
              </p:cNvSpPr>
              <p:nvPr/>
            </p:nvSpPr>
            <p:spPr bwMode="auto">
              <a:xfrm flipH="1">
                <a:off x="4324" y="2887"/>
                <a:ext cx="19" cy="2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0" name="Line 777"/>
              <p:cNvSpPr>
                <a:spLocks noChangeShapeType="1"/>
              </p:cNvSpPr>
              <p:nvPr/>
            </p:nvSpPr>
            <p:spPr bwMode="auto">
              <a:xfrm flipH="1">
                <a:off x="4300" y="2894"/>
                <a:ext cx="22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1" name="Line 778"/>
              <p:cNvSpPr>
                <a:spLocks noChangeShapeType="1"/>
              </p:cNvSpPr>
              <p:nvPr/>
            </p:nvSpPr>
            <p:spPr bwMode="auto">
              <a:xfrm flipH="1">
                <a:off x="4282" y="2904"/>
                <a:ext cx="18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2" name="Line 779"/>
              <p:cNvSpPr>
                <a:spLocks noChangeShapeType="1"/>
              </p:cNvSpPr>
              <p:nvPr/>
            </p:nvSpPr>
            <p:spPr bwMode="auto">
              <a:xfrm flipH="1">
                <a:off x="4260" y="2921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3" name="Line 780"/>
              <p:cNvSpPr>
                <a:spLocks noChangeShapeType="1"/>
              </p:cNvSpPr>
              <p:nvPr/>
            </p:nvSpPr>
            <p:spPr bwMode="auto">
              <a:xfrm flipH="1">
                <a:off x="4238" y="2930"/>
                <a:ext cx="15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4" name="Line 781"/>
              <p:cNvSpPr>
                <a:spLocks noChangeShapeType="1"/>
              </p:cNvSpPr>
              <p:nvPr/>
            </p:nvSpPr>
            <p:spPr bwMode="auto">
              <a:xfrm flipH="1">
                <a:off x="4217" y="2946"/>
                <a:ext cx="14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5" name="Line 782"/>
              <p:cNvSpPr>
                <a:spLocks noChangeShapeType="1"/>
              </p:cNvSpPr>
              <p:nvPr/>
            </p:nvSpPr>
            <p:spPr bwMode="auto">
              <a:xfrm flipH="1">
                <a:off x="4194" y="2957"/>
                <a:ext cx="15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6" name="Line 783"/>
              <p:cNvSpPr>
                <a:spLocks noChangeShapeType="1"/>
              </p:cNvSpPr>
              <p:nvPr/>
            </p:nvSpPr>
            <p:spPr bwMode="auto">
              <a:xfrm flipH="1">
                <a:off x="4174" y="2968"/>
                <a:ext cx="14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7" name="Line 784"/>
              <p:cNvSpPr>
                <a:spLocks noChangeShapeType="1"/>
              </p:cNvSpPr>
              <p:nvPr/>
            </p:nvSpPr>
            <p:spPr bwMode="auto">
              <a:xfrm flipH="1">
                <a:off x="4151" y="2984"/>
                <a:ext cx="14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8" name="Line 785"/>
              <p:cNvSpPr>
                <a:spLocks noChangeShapeType="1"/>
              </p:cNvSpPr>
              <p:nvPr/>
            </p:nvSpPr>
            <p:spPr bwMode="auto">
              <a:xfrm flipH="1">
                <a:off x="4130" y="2995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9" name="Line 786"/>
              <p:cNvSpPr>
                <a:spLocks noChangeShapeType="1"/>
              </p:cNvSpPr>
              <p:nvPr/>
            </p:nvSpPr>
            <p:spPr bwMode="auto">
              <a:xfrm flipH="1">
                <a:off x="4103" y="3008"/>
                <a:ext cx="19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0" name="Line 787"/>
              <p:cNvSpPr>
                <a:spLocks noChangeShapeType="1"/>
              </p:cNvSpPr>
              <p:nvPr/>
            </p:nvSpPr>
            <p:spPr bwMode="auto">
              <a:xfrm flipH="1">
                <a:off x="4078" y="3019"/>
                <a:ext cx="22" cy="9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1" name="Line 788"/>
              <p:cNvSpPr>
                <a:spLocks noChangeShapeType="1"/>
              </p:cNvSpPr>
              <p:nvPr/>
            </p:nvSpPr>
            <p:spPr bwMode="auto">
              <a:xfrm flipH="1">
                <a:off x="4066" y="3032"/>
                <a:ext cx="14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2" name="Line 789"/>
              <p:cNvSpPr>
                <a:spLocks noChangeShapeType="1"/>
              </p:cNvSpPr>
              <p:nvPr/>
            </p:nvSpPr>
            <p:spPr bwMode="auto">
              <a:xfrm>
                <a:off x="4068" y="3047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3" name="Line 790"/>
              <p:cNvSpPr>
                <a:spLocks noChangeShapeType="1"/>
              </p:cNvSpPr>
              <p:nvPr/>
            </p:nvSpPr>
            <p:spPr bwMode="auto">
              <a:xfrm>
                <a:off x="4078" y="3070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4" name="Line 791"/>
              <p:cNvSpPr>
                <a:spLocks noChangeShapeType="1"/>
              </p:cNvSpPr>
              <p:nvPr/>
            </p:nvSpPr>
            <p:spPr bwMode="auto">
              <a:xfrm>
                <a:off x="4098" y="3090"/>
                <a:ext cx="11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5" name="Line 792"/>
              <p:cNvSpPr>
                <a:spLocks noChangeShapeType="1"/>
              </p:cNvSpPr>
              <p:nvPr/>
            </p:nvSpPr>
            <p:spPr bwMode="auto">
              <a:xfrm>
                <a:off x="4103" y="3111"/>
                <a:ext cx="7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6" name="Line 793"/>
              <p:cNvSpPr>
                <a:spLocks noChangeShapeType="1"/>
              </p:cNvSpPr>
              <p:nvPr/>
            </p:nvSpPr>
            <p:spPr bwMode="auto">
              <a:xfrm>
                <a:off x="4120" y="3135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7" name="Line 794"/>
              <p:cNvSpPr>
                <a:spLocks noChangeShapeType="1"/>
              </p:cNvSpPr>
              <p:nvPr/>
            </p:nvSpPr>
            <p:spPr bwMode="auto">
              <a:xfrm>
                <a:off x="4130" y="315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8" name="Line 795"/>
              <p:cNvSpPr>
                <a:spLocks noChangeShapeType="1"/>
              </p:cNvSpPr>
              <p:nvPr/>
            </p:nvSpPr>
            <p:spPr bwMode="auto">
              <a:xfrm>
                <a:off x="4143" y="3172"/>
                <a:ext cx="8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9" name="Line 796"/>
              <p:cNvSpPr>
                <a:spLocks noChangeShapeType="1"/>
              </p:cNvSpPr>
              <p:nvPr/>
            </p:nvSpPr>
            <p:spPr bwMode="auto">
              <a:xfrm>
                <a:off x="4151" y="3197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0" name="Line 797"/>
              <p:cNvSpPr>
                <a:spLocks noChangeShapeType="1"/>
              </p:cNvSpPr>
              <p:nvPr/>
            </p:nvSpPr>
            <p:spPr bwMode="auto">
              <a:xfrm>
                <a:off x="4173" y="3218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1" name="Line 798"/>
              <p:cNvSpPr>
                <a:spLocks noChangeShapeType="1"/>
              </p:cNvSpPr>
              <p:nvPr/>
            </p:nvSpPr>
            <p:spPr bwMode="auto">
              <a:xfrm>
                <a:off x="4175" y="3243"/>
                <a:ext cx="8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2" name="Line 799"/>
              <p:cNvSpPr>
                <a:spLocks noChangeShapeType="1"/>
              </p:cNvSpPr>
              <p:nvPr/>
            </p:nvSpPr>
            <p:spPr bwMode="auto">
              <a:xfrm>
                <a:off x="4194" y="3262"/>
                <a:ext cx="11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3" name="Line 800"/>
              <p:cNvSpPr>
                <a:spLocks noChangeShapeType="1"/>
              </p:cNvSpPr>
              <p:nvPr/>
            </p:nvSpPr>
            <p:spPr bwMode="auto">
              <a:xfrm>
                <a:off x="4205" y="3284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4" name="Line 801"/>
              <p:cNvSpPr>
                <a:spLocks noChangeShapeType="1"/>
              </p:cNvSpPr>
              <p:nvPr/>
            </p:nvSpPr>
            <p:spPr bwMode="auto">
              <a:xfrm>
                <a:off x="4219" y="3306"/>
                <a:ext cx="7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5" name="Line 802"/>
              <p:cNvSpPr>
                <a:spLocks noChangeShapeType="1"/>
              </p:cNvSpPr>
              <p:nvPr/>
            </p:nvSpPr>
            <p:spPr bwMode="auto">
              <a:xfrm>
                <a:off x="4237" y="3326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6" name="Line 803"/>
              <p:cNvSpPr>
                <a:spLocks noChangeShapeType="1"/>
              </p:cNvSpPr>
              <p:nvPr/>
            </p:nvSpPr>
            <p:spPr bwMode="auto">
              <a:xfrm>
                <a:off x="4247" y="3347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7" name="Freeform 804"/>
              <p:cNvSpPr>
                <a:spLocks/>
              </p:cNvSpPr>
              <p:nvPr/>
            </p:nvSpPr>
            <p:spPr bwMode="auto">
              <a:xfrm>
                <a:off x="4249" y="3366"/>
                <a:ext cx="21" cy="0"/>
              </a:xfrm>
              <a:custGeom>
                <a:avLst/>
                <a:gdLst>
                  <a:gd name="T0" fmla="*/ 0 w 13"/>
                  <a:gd name="T1" fmla="*/ 0 h 4"/>
                  <a:gd name="T2" fmla="*/ 34 w 13"/>
                  <a:gd name="T3" fmla="*/ 0 h 4"/>
                  <a:gd name="T4" fmla="*/ 114 w 13"/>
                  <a:gd name="T5" fmla="*/ 0 h 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4">
                    <a:moveTo>
                      <a:pt x="0" y="0"/>
                    </a:moveTo>
                    <a:lnTo>
                      <a:pt x="4" y="4"/>
                    </a:lnTo>
                    <a:lnTo>
                      <a:pt x="13" y="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8" name="Line 805"/>
              <p:cNvSpPr>
                <a:spLocks noChangeShapeType="1"/>
              </p:cNvSpPr>
              <p:nvPr/>
            </p:nvSpPr>
            <p:spPr bwMode="auto">
              <a:xfrm>
                <a:off x="4279" y="3374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9" name="Line 806"/>
              <p:cNvSpPr>
                <a:spLocks noChangeShapeType="1"/>
              </p:cNvSpPr>
              <p:nvPr/>
            </p:nvSpPr>
            <p:spPr bwMode="auto">
              <a:xfrm>
                <a:off x="4300" y="3374"/>
                <a:ext cx="22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30" name="Line 807"/>
              <p:cNvSpPr>
                <a:spLocks noChangeShapeType="1"/>
              </p:cNvSpPr>
              <p:nvPr/>
            </p:nvSpPr>
            <p:spPr bwMode="auto">
              <a:xfrm>
                <a:off x="4332" y="3374"/>
                <a:ext cx="22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</p:grpSp>
        <p:grpSp>
          <p:nvGrpSpPr>
            <p:cNvPr id="22537" name="Group 808"/>
            <p:cNvGrpSpPr>
              <a:grpSpLocks/>
            </p:cNvGrpSpPr>
            <p:nvPr/>
          </p:nvGrpSpPr>
          <p:grpSpPr bwMode="auto">
            <a:xfrm>
              <a:off x="281" y="2372"/>
              <a:ext cx="4644" cy="1323"/>
              <a:chOff x="281" y="2372"/>
              <a:chExt cx="4644" cy="1323"/>
            </a:xfrm>
          </p:grpSpPr>
          <p:grpSp>
            <p:nvGrpSpPr>
              <p:cNvPr id="22538" name="Group 810"/>
              <p:cNvGrpSpPr>
                <a:grpSpLocks/>
              </p:cNvGrpSpPr>
              <p:nvPr/>
            </p:nvGrpSpPr>
            <p:grpSpPr bwMode="auto">
              <a:xfrm>
                <a:off x="281" y="2372"/>
                <a:ext cx="812" cy="771"/>
                <a:chOff x="281" y="2122"/>
                <a:chExt cx="812" cy="771"/>
              </a:xfrm>
            </p:grpSpPr>
            <p:sp>
              <p:nvSpPr>
                <p:cNvPr id="64" name="Line 811"/>
                <p:cNvSpPr>
                  <a:spLocks noChangeShapeType="1"/>
                </p:cNvSpPr>
                <p:nvPr/>
              </p:nvSpPr>
              <p:spPr bwMode="auto">
                <a:xfrm>
                  <a:off x="654" y="2474"/>
                  <a:ext cx="3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5" name="Line 812"/>
                <p:cNvSpPr>
                  <a:spLocks noChangeShapeType="1"/>
                </p:cNvSpPr>
                <p:nvPr/>
              </p:nvSpPr>
              <p:spPr bwMode="auto">
                <a:xfrm>
                  <a:off x="661" y="2495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6" name="Line 813"/>
                <p:cNvSpPr>
                  <a:spLocks noChangeShapeType="1"/>
                </p:cNvSpPr>
                <p:nvPr/>
              </p:nvSpPr>
              <p:spPr bwMode="auto">
                <a:xfrm>
                  <a:off x="662" y="2523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7" name="Line 814"/>
                <p:cNvSpPr>
                  <a:spLocks noChangeShapeType="1"/>
                </p:cNvSpPr>
                <p:nvPr/>
              </p:nvSpPr>
              <p:spPr bwMode="auto">
                <a:xfrm>
                  <a:off x="671" y="2546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8" name="Line 815"/>
                <p:cNvSpPr>
                  <a:spLocks noChangeShapeType="1"/>
                </p:cNvSpPr>
                <p:nvPr/>
              </p:nvSpPr>
              <p:spPr bwMode="auto">
                <a:xfrm>
                  <a:off x="674" y="2570"/>
                  <a:ext cx="4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9" name="Line 816"/>
                <p:cNvSpPr>
                  <a:spLocks noChangeShapeType="1"/>
                </p:cNvSpPr>
                <p:nvPr/>
              </p:nvSpPr>
              <p:spPr bwMode="auto">
                <a:xfrm>
                  <a:off x="680" y="2594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0" name="Line 817"/>
                <p:cNvSpPr>
                  <a:spLocks noChangeShapeType="1"/>
                </p:cNvSpPr>
                <p:nvPr/>
              </p:nvSpPr>
              <p:spPr bwMode="auto">
                <a:xfrm>
                  <a:off x="687" y="2618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1" name="Line 818"/>
                <p:cNvSpPr>
                  <a:spLocks noChangeShapeType="1"/>
                </p:cNvSpPr>
                <p:nvPr/>
              </p:nvSpPr>
              <p:spPr bwMode="auto">
                <a:xfrm>
                  <a:off x="687" y="2645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2" name="Line 819"/>
                <p:cNvSpPr>
                  <a:spLocks noChangeShapeType="1"/>
                </p:cNvSpPr>
                <p:nvPr/>
              </p:nvSpPr>
              <p:spPr bwMode="auto">
                <a:xfrm>
                  <a:off x="694" y="2666"/>
                  <a:ext cx="4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3" name="Line 820"/>
                <p:cNvSpPr>
                  <a:spLocks noChangeShapeType="1"/>
                </p:cNvSpPr>
                <p:nvPr/>
              </p:nvSpPr>
              <p:spPr bwMode="auto">
                <a:xfrm>
                  <a:off x="704" y="2691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4" name="Line 821"/>
                <p:cNvSpPr>
                  <a:spLocks noChangeShapeType="1"/>
                </p:cNvSpPr>
                <p:nvPr/>
              </p:nvSpPr>
              <p:spPr bwMode="auto">
                <a:xfrm>
                  <a:off x="706" y="2715"/>
                  <a:ext cx="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5" name="Freeform 822"/>
                <p:cNvSpPr>
                  <a:spLocks/>
                </p:cNvSpPr>
                <p:nvPr/>
              </p:nvSpPr>
              <p:spPr bwMode="auto">
                <a:xfrm>
                  <a:off x="711" y="2739"/>
                  <a:ext cx="1" cy="8"/>
                </a:xfrm>
                <a:custGeom>
                  <a:avLst/>
                  <a:gdLst>
                    <a:gd name="T0" fmla="*/ 0 w 11"/>
                    <a:gd name="T1" fmla="*/ 0 h 8"/>
                    <a:gd name="T2" fmla="*/ 0 w 11"/>
                    <a:gd name="T3" fmla="*/ 6 h 8"/>
                    <a:gd name="T4" fmla="*/ 0 w 11"/>
                    <a:gd name="T5" fmla="*/ 8 h 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1" h="8">
                      <a:moveTo>
                        <a:pt x="0" y="0"/>
                      </a:moveTo>
                      <a:lnTo>
                        <a:pt x="0" y="6"/>
                      </a:lnTo>
                      <a:lnTo>
                        <a:pt x="11" y="8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6" name="Line 823"/>
                <p:cNvSpPr>
                  <a:spLocks noChangeShapeType="1"/>
                </p:cNvSpPr>
                <p:nvPr/>
              </p:nvSpPr>
              <p:spPr bwMode="auto">
                <a:xfrm>
                  <a:off x="730" y="2750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7" name="Line 824"/>
                <p:cNvSpPr>
                  <a:spLocks noChangeShapeType="1"/>
                </p:cNvSpPr>
                <p:nvPr/>
              </p:nvSpPr>
              <p:spPr bwMode="auto">
                <a:xfrm>
                  <a:off x="754" y="2754"/>
                  <a:ext cx="17" cy="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8" name="Line 825"/>
                <p:cNvSpPr>
                  <a:spLocks noChangeShapeType="1"/>
                </p:cNvSpPr>
                <p:nvPr/>
              </p:nvSpPr>
              <p:spPr bwMode="auto">
                <a:xfrm>
                  <a:off x="778" y="2761"/>
                  <a:ext cx="22" cy="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9" name="Freeform 826"/>
                <p:cNvSpPr>
                  <a:spLocks/>
                </p:cNvSpPr>
                <p:nvPr/>
              </p:nvSpPr>
              <p:spPr bwMode="auto">
                <a:xfrm>
                  <a:off x="804" y="2767"/>
                  <a:ext cx="13" cy="6"/>
                </a:xfrm>
                <a:custGeom>
                  <a:avLst/>
                  <a:gdLst>
                    <a:gd name="T0" fmla="*/ 0 w 13"/>
                    <a:gd name="T1" fmla="*/ 0 h 5"/>
                    <a:gd name="T2" fmla="*/ 13 w 13"/>
                    <a:gd name="T3" fmla="*/ 10 h 5"/>
                    <a:gd name="T4" fmla="*/ 13 w 13"/>
                    <a:gd name="T5" fmla="*/ 12 h 5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5">
                      <a:moveTo>
                        <a:pt x="0" y="0"/>
                      </a:moveTo>
                      <a:lnTo>
                        <a:pt x="13" y="4"/>
                      </a:lnTo>
                      <a:lnTo>
                        <a:pt x="13" y="5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0" name="Line 827"/>
                <p:cNvSpPr>
                  <a:spLocks noChangeShapeType="1"/>
                </p:cNvSpPr>
                <p:nvPr/>
              </p:nvSpPr>
              <p:spPr bwMode="auto">
                <a:xfrm>
                  <a:off x="821" y="2783"/>
                  <a:ext cx="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1" name="Line 828"/>
                <p:cNvSpPr>
                  <a:spLocks noChangeShapeType="1"/>
                </p:cNvSpPr>
                <p:nvPr/>
              </p:nvSpPr>
              <p:spPr bwMode="auto">
                <a:xfrm>
                  <a:off x="827" y="2804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2" name="Line 829"/>
                <p:cNvSpPr>
                  <a:spLocks noChangeShapeType="1"/>
                </p:cNvSpPr>
                <p:nvPr/>
              </p:nvSpPr>
              <p:spPr bwMode="auto">
                <a:xfrm>
                  <a:off x="834" y="2829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3" name="Line 830"/>
                <p:cNvSpPr>
                  <a:spLocks noChangeShapeType="1"/>
                </p:cNvSpPr>
                <p:nvPr/>
              </p:nvSpPr>
              <p:spPr bwMode="auto">
                <a:xfrm>
                  <a:off x="842" y="2852"/>
                  <a:ext cx="0" cy="1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4" name="Line 831"/>
                <p:cNvSpPr>
                  <a:spLocks noChangeShapeType="1"/>
                </p:cNvSpPr>
                <p:nvPr/>
              </p:nvSpPr>
              <p:spPr bwMode="auto">
                <a:xfrm>
                  <a:off x="850" y="2876"/>
                  <a:ext cx="7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5" name="Line 832"/>
                <p:cNvSpPr>
                  <a:spLocks noChangeShapeType="1"/>
                </p:cNvSpPr>
                <p:nvPr/>
              </p:nvSpPr>
              <p:spPr bwMode="auto">
                <a:xfrm>
                  <a:off x="284" y="2122"/>
                  <a:ext cx="13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6" name="Line 833"/>
                <p:cNvSpPr>
                  <a:spLocks noChangeShapeType="1"/>
                </p:cNvSpPr>
                <p:nvPr/>
              </p:nvSpPr>
              <p:spPr bwMode="auto">
                <a:xfrm>
                  <a:off x="293" y="2147"/>
                  <a:ext cx="21" cy="14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7" name="Line 834"/>
                <p:cNvSpPr>
                  <a:spLocks noChangeShapeType="1"/>
                </p:cNvSpPr>
                <p:nvPr/>
              </p:nvSpPr>
              <p:spPr bwMode="auto">
                <a:xfrm>
                  <a:off x="317" y="2157"/>
                  <a:ext cx="12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8" name="Line 835"/>
                <p:cNvSpPr>
                  <a:spLocks noChangeShapeType="1"/>
                </p:cNvSpPr>
                <p:nvPr/>
              </p:nvSpPr>
              <p:spPr bwMode="auto">
                <a:xfrm>
                  <a:off x="337" y="2173"/>
                  <a:ext cx="7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9" name="Line 836"/>
                <p:cNvSpPr>
                  <a:spLocks noChangeShapeType="1"/>
                </p:cNvSpPr>
                <p:nvPr/>
              </p:nvSpPr>
              <p:spPr bwMode="auto">
                <a:xfrm>
                  <a:off x="357" y="2190"/>
                  <a:ext cx="13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0" name="Line 837"/>
                <p:cNvSpPr>
                  <a:spLocks noChangeShapeType="1"/>
                </p:cNvSpPr>
                <p:nvPr/>
              </p:nvSpPr>
              <p:spPr bwMode="auto">
                <a:xfrm>
                  <a:off x="367" y="2208"/>
                  <a:ext cx="21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1" name="Line 838"/>
                <p:cNvSpPr>
                  <a:spLocks noChangeShapeType="1"/>
                </p:cNvSpPr>
                <p:nvPr/>
              </p:nvSpPr>
              <p:spPr bwMode="auto">
                <a:xfrm>
                  <a:off x="391" y="2225"/>
                  <a:ext cx="2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2" name="Line 839"/>
                <p:cNvSpPr>
                  <a:spLocks noChangeShapeType="1"/>
                </p:cNvSpPr>
                <p:nvPr/>
              </p:nvSpPr>
              <p:spPr bwMode="auto">
                <a:xfrm>
                  <a:off x="410" y="2243"/>
                  <a:ext cx="6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3" name="Line 840"/>
                <p:cNvSpPr>
                  <a:spLocks noChangeShapeType="1"/>
                </p:cNvSpPr>
                <p:nvPr/>
              </p:nvSpPr>
              <p:spPr bwMode="auto">
                <a:xfrm>
                  <a:off x="428" y="2259"/>
                  <a:ext cx="14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4" name="Line 841"/>
                <p:cNvSpPr>
                  <a:spLocks noChangeShapeType="1"/>
                </p:cNvSpPr>
                <p:nvPr/>
              </p:nvSpPr>
              <p:spPr bwMode="auto">
                <a:xfrm>
                  <a:off x="439" y="2273"/>
                  <a:ext cx="21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5" name="Line 842"/>
                <p:cNvSpPr>
                  <a:spLocks noChangeShapeType="1"/>
                </p:cNvSpPr>
                <p:nvPr/>
              </p:nvSpPr>
              <p:spPr bwMode="auto">
                <a:xfrm>
                  <a:off x="464" y="2293"/>
                  <a:ext cx="0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6" name="Line 843"/>
                <p:cNvSpPr>
                  <a:spLocks noChangeShapeType="1"/>
                </p:cNvSpPr>
                <p:nvPr/>
              </p:nvSpPr>
              <p:spPr bwMode="auto">
                <a:xfrm>
                  <a:off x="483" y="2311"/>
                  <a:ext cx="7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7" name="Line 844"/>
                <p:cNvSpPr>
                  <a:spLocks noChangeShapeType="1"/>
                </p:cNvSpPr>
                <p:nvPr/>
              </p:nvSpPr>
              <p:spPr bwMode="auto">
                <a:xfrm>
                  <a:off x="502" y="2327"/>
                  <a:ext cx="13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8" name="Line 845"/>
                <p:cNvSpPr>
                  <a:spLocks noChangeShapeType="1"/>
                </p:cNvSpPr>
                <p:nvPr/>
              </p:nvSpPr>
              <p:spPr bwMode="auto">
                <a:xfrm>
                  <a:off x="515" y="2344"/>
                  <a:ext cx="18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9" name="Line 846"/>
                <p:cNvSpPr>
                  <a:spLocks noChangeShapeType="1"/>
                </p:cNvSpPr>
                <p:nvPr/>
              </p:nvSpPr>
              <p:spPr bwMode="auto">
                <a:xfrm>
                  <a:off x="535" y="2361"/>
                  <a:ext cx="14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0" name="Line 847"/>
                <p:cNvSpPr>
                  <a:spLocks noChangeShapeType="1"/>
                </p:cNvSpPr>
                <p:nvPr/>
              </p:nvSpPr>
              <p:spPr bwMode="auto">
                <a:xfrm>
                  <a:off x="558" y="2379"/>
                  <a:ext cx="7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1" name="Line 848"/>
                <p:cNvSpPr>
                  <a:spLocks noChangeShapeType="1"/>
                </p:cNvSpPr>
                <p:nvPr/>
              </p:nvSpPr>
              <p:spPr bwMode="auto">
                <a:xfrm>
                  <a:off x="575" y="2393"/>
                  <a:ext cx="11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2" name="Line 849"/>
                <p:cNvSpPr>
                  <a:spLocks noChangeShapeType="1"/>
                </p:cNvSpPr>
                <p:nvPr/>
              </p:nvSpPr>
              <p:spPr bwMode="auto">
                <a:xfrm>
                  <a:off x="588" y="2413"/>
                  <a:ext cx="15" cy="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3" name="Line 850"/>
                <p:cNvSpPr>
                  <a:spLocks noChangeShapeType="1"/>
                </p:cNvSpPr>
                <p:nvPr/>
              </p:nvSpPr>
              <p:spPr bwMode="auto">
                <a:xfrm>
                  <a:off x="609" y="2430"/>
                  <a:ext cx="13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4" name="Line 851"/>
                <p:cNvSpPr>
                  <a:spLocks noChangeShapeType="1"/>
                </p:cNvSpPr>
                <p:nvPr/>
              </p:nvSpPr>
              <p:spPr bwMode="auto">
                <a:xfrm>
                  <a:off x="630" y="2447"/>
                  <a:ext cx="9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5" name="Line 852"/>
                <p:cNvSpPr>
                  <a:spLocks noChangeShapeType="1"/>
                </p:cNvSpPr>
                <p:nvPr/>
              </p:nvSpPr>
              <p:spPr bwMode="auto">
                <a:xfrm>
                  <a:off x="647" y="2464"/>
                  <a:ext cx="10" cy="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6" name="Line 853"/>
                <p:cNvSpPr>
                  <a:spLocks noChangeShapeType="1"/>
                </p:cNvSpPr>
                <p:nvPr/>
              </p:nvSpPr>
              <p:spPr bwMode="auto">
                <a:xfrm flipV="1">
                  <a:off x="810" y="2758"/>
                  <a:ext cx="11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7" name="Line 854"/>
                <p:cNvSpPr>
                  <a:spLocks noChangeShapeType="1"/>
                </p:cNvSpPr>
                <p:nvPr/>
              </p:nvSpPr>
              <p:spPr bwMode="auto">
                <a:xfrm flipV="1">
                  <a:off x="827" y="2749"/>
                  <a:ext cx="14" cy="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8" name="Line 855"/>
                <p:cNvSpPr>
                  <a:spLocks noChangeShapeType="1"/>
                </p:cNvSpPr>
                <p:nvPr/>
              </p:nvSpPr>
              <p:spPr bwMode="auto">
                <a:xfrm flipV="1">
                  <a:off x="850" y="2730"/>
                  <a:ext cx="13" cy="1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9" name="Line 856"/>
                <p:cNvSpPr>
                  <a:spLocks noChangeShapeType="1"/>
                </p:cNvSpPr>
                <p:nvPr/>
              </p:nvSpPr>
              <p:spPr bwMode="auto">
                <a:xfrm flipV="1">
                  <a:off x="869" y="2717"/>
                  <a:ext cx="15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0" name="Line 857"/>
                <p:cNvSpPr>
                  <a:spLocks noChangeShapeType="1"/>
                </p:cNvSpPr>
                <p:nvPr/>
              </p:nvSpPr>
              <p:spPr bwMode="auto">
                <a:xfrm flipV="1">
                  <a:off x="890" y="2702"/>
                  <a:ext cx="19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1" name="Line 858"/>
                <p:cNvSpPr>
                  <a:spLocks noChangeShapeType="1"/>
                </p:cNvSpPr>
                <p:nvPr/>
              </p:nvSpPr>
              <p:spPr bwMode="auto">
                <a:xfrm flipV="1">
                  <a:off x="908" y="2689"/>
                  <a:ext cx="15" cy="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2" name="Line 859"/>
                <p:cNvSpPr>
                  <a:spLocks noChangeShapeType="1"/>
                </p:cNvSpPr>
                <p:nvPr/>
              </p:nvSpPr>
              <p:spPr bwMode="auto">
                <a:xfrm flipV="1">
                  <a:off x="930" y="2674"/>
                  <a:ext cx="14" cy="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3" name="Line 860"/>
                <p:cNvSpPr>
                  <a:spLocks noChangeShapeType="1"/>
                </p:cNvSpPr>
                <p:nvPr/>
              </p:nvSpPr>
              <p:spPr bwMode="auto">
                <a:xfrm flipV="1">
                  <a:off x="951" y="2661"/>
                  <a:ext cx="13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4" name="Line 861"/>
                <p:cNvSpPr>
                  <a:spLocks noChangeShapeType="1"/>
                </p:cNvSpPr>
                <p:nvPr/>
              </p:nvSpPr>
              <p:spPr bwMode="auto">
                <a:xfrm flipV="1">
                  <a:off x="971" y="2645"/>
                  <a:ext cx="15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5" name="Freeform 862"/>
                <p:cNvSpPr>
                  <a:spLocks/>
                </p:cNvSpPr>
                <p:nvPr/>
              </p:nvSpPr>
              <p:spPr bwMode="auto">
                <a:xfrm>
                  <a:off x="992" y="2628"/>
                  <a:ext cx="2" cy="17"/>
                </a:xfrm>
                <a:custGeom>
                  <a:avLst/>
                  <a:gdLst>
                    <a:gd name="T0" fmla="*/ 0 w 2"/>
                    <a:gd name="T1" fmla="*/ 21 h 16"/>
                    <a:gd name="T2" fmla="*/ 2 w 2"/>
                    <a:gd name="T3" fmla="*/ 19 h 16"/>
                    <a:gd name="T4" fmla="*/ 2 w 2"/>
                    <a:gd name="T5" fmla="*/ 0 h 16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" h="16">
                      <a:moveTo>
                        <a:pt x="0" y="16"/>
                      </a:moveTo>
                      <a:lnTo>
                        <a:pt x="2" y="14"/>
                      </a:lnTo>
                      <a:lnTo>
                        <a:pt x="2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6" name="Line 863"/>
                <p:cNvSpPr>
                  <a:spLocks noChangeShapeType="1"/>
                </p:cNvSpPr>
                <p:nvPr/>
              </p:nvSpPr>
              <p:spPr bwMode="auto">
                <a:xfrm flipV="1">
                  <a:off x="994" y="2600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7" name="Line 864"/>
                <p:cNvSpPr>
                  <a:spLocks noChangeShapeType="1"/>
                </p:cNvSpPr>
                <p:nvPr/>
              </p:nvSpPr>
              <p:spPr bwMode="auto">
                <a:xfrm flipV="1">
                  <a:off x="994" y="2577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8" name="Line 865"/>
                <p:cNvSpPr>
                  <a:spLocks noChangeShapeType="1"/>
                </p:cNvSpPr>
                <p:nvPr/>
              </p:nvSpPr>
              <p:spPr bwMode="auto">
                <a:xfrm flipV="1">
                  <a:off x="994" y="2550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9" name="Line 866"/>
                <p:cNvSpPr>
                  <a:spLocks noChangeShapeType="1"/>
                </p:cNvSpPr>
                <p:nvPr/>
              </p:nvSpPr>
              <p:spPr bwMode="auto">
                <a:xfrm flipV="1">
                  <a:off x="994" y="2526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0" name="Line 867"/>
                <p:cNvSpPr>
                  <a:spLocks noChangeShapeType="1"/>
                </p:cNvSpPr>
                <p:nvPr/>
              </p:nvSpPr>
              <p:spPr bwMode="auto">
                <a:xfrm flipV="1">
                  <a:off x="994" y="2502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1" name="Line 868"/>
                <p:cNvSpPr>
                  <a:spLocks noChangeShapeType="1"/>
                </p:cNvSpPr>
                <p:nvPr/>
              </p:nvSpPr>
              <p:spPr bwMode="auto">
                <a:xfrm flipV="1">
                  <a:off x="994" y="2475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2" name="Freeform 869"/>
                <p:cNvSpPr>
                  <a:spLocks/>
                </p:cNvSpPr>
                <p:nvPr/>
              </p:nvSpPr>
              <p:spPr bwMode="auto">
                <a:xfrm>
                  <a:off x="994" y="2457"/>
                  <a:ext cx="9" cy="17"/>
                </a:xfrm>
                <a:custGeom>
                  <a:avLst/>
                  <a:gdLst>
                    <a:gd name="T0" fmla="*/ 0 w 8"/>
                    <a:gd name="T1" fmla="*/ 28 h 15"/>
                    <a:gd name="T2" fmla="*/ 0 w 8"/>
                    <a:gd name="T3" fmla="*/ 25 h 15"/>
                    <a:gd name="T4" fmla="*/ 8 w 8"/>
                    <a:gd name="T5" fmla="*/ 0 h 15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8" h="15">
                      <a:moveTo>
                        <a:pt x="0" y="15"/>
                      </a:moveTo>
                      <a:lnTo>
                        <a:pt x="0" y="13"/>
                      </a:lnTo>
                      <a:lnTo>
                        <a:pt x="8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3" name="Line 870"/>
                <p:cNvSpPr>
                  <a:spLocks noChangeShapeType="1"/>
                </p:cNvSpPr>
                <p:nvPr/>
              </p:nvSpPr>
              <p:spPr bwMode="auto">
                <a:xfrm flipV="1">
                  <a:off x="1005" y="2432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4" name="Line 871"/>
                <p:cNvSpPr>
                  <a:spLocks noChangeShapeType="1"/>
                </p:cNvSpPr>
                <p:nvPr/>
              </p:nvSpPr>
              <p:spPr bwMode="auto">
                <a:xfrm flipV="1">
                  <a:off x="1014" y="2410"/>
                  <a:ext cx="10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5" name="Line 872"/>
                <p:cNvSpPr>
                  <a:spLocks noChangeShapeType="1"/>
                </p:cNvSpPr>
                <p:nvPr/>
              </p:nvSpPr>
              <p:spPr bwMode="auto">
                <a:xfrm flipV="1">
                  <a:off x="1028" y="2388"/>
                  <a:ext cx="3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6" name="Line 873"/>
                <p:cNvSpPr>
                  <a:spLocks noChangeShapeType="1"/>
                </p:cNvSpPr>
                <p:nvPr/>
              </p:nvSpPr>
              <p:spPr bwMode="auto">
                <a:xfrm flipV="1">
                  <a:off x="1039" y="2371"/>
                  <a:ext cx="1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7" name="Line 874"/>
                <p:cNvSpPr>
                  <a:spLocks noChangeShapeType="1"/>
                </p:cNvSpPr>
                <p:nvPr/>
              </p:nvSpPr>
              <p:spPr bwMode="auto">
                <a:xfrm flipV="1">
                  <a:off x="1056" y="2344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8" name="Line 875"/>
                <p:cNvSpPr>
                  <a:spLocks noChangeShapeType="1"/>
                </p:cNvSpPr>
                <p:nvPr/>
              </p:nvSpPr>
              <p:spPr bwMode="auto">
                <a:xfrm flipV="1">
                  <a:off x="1062" y="2320"/>
                  <a:ext cx="1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9" name="Line 876"/>
                <p:cNvSpPr>
                  <a:spLocks noChangeShapeType="1"/>
                </p:cNvSpPr>
                <p:nvPr/>
              </p:nvSpPr>
              <p:spPr bwMode="auto">
                <a:xfrm flipV="1">
                  <a:off x="1071" y="2301"/>
                  <a:ext cx="1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30" name="Line 877"/>
                <p:cNvSpPr>
                  <a:spLocks noChangeShapeType="1"/>
                </p:cNvSpPr>
                <p:nvPr/>
              </p:nvSpPr>
              <p:spPr bwMode="auto">
                <a:xfrm flipV="1">
                  <a:off x="1088" y="2277"/>
                  <a:ext cx="1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</p:grpSp>
          <p:grpSp>
            <p:nvGrpSpPr>
              <p:cNvPr id="22539" name="Group 878"/>
              <p:cNvGrpSpPr>
                <a:grpSpLocks/>
              </p:cNvGrpSpPr>
              <p:nvPr/>
            </p:nvGrpSpPr>
            <p:grpSpPr bwMode="auto">
              <a:xfrm>
                <a:off x="4832" y="3317"/>
                <a:ext cx="28" cy="31"/>
                <a:chOff x="4832" y="3317"/>
                <a:chExt cx="28" cy="31"/>
              </a:xfrm>
            </p:grpSpPr>
            <p:sp>
              <p:nvSpPr>
                <p:cNvPr id="62" name="Line 879"/>
                <p:cNvSpPr>
                  <a:spLocks noChangeShapeType="1"/>
                </p:cNvSpPr>
                <p:nvPr/>
              </p:nvSpPr>
              <p:spPr bwMode="auto">
                <a:xfrm>
                  <a:off x="4824" y="3317"/>
                  <a:ext cx="12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3" name="Line 880"/>
                <p:cNvSpPr>
                  <a:spLocks noChangeShapeType="1"/>
                </p:cNvSpPr>
                <p:nvPr/>
              </p:nvSpPr>
              <p:spPr bwMode="auto">
                <a:xfrm>
                  <a:off x="4848" y="3337"/>
                  <a:ext cx="22" cy="15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</p:grpSp>
          <p:grpSp>
            <p:nvGrpSpPr>
              <p:cNvPr id="22540" name="Group 881"/>
              <p:cNvGrpSpPr>
                <a:grpSpLocks/>
              </p:cNvGrpSpPr>
              <p:nvPr/>
            </p:nvGrpSpPr>
            <p:grpSpPr bwMode="auto">
              <a:xfrm>
                <a:off x="3752" y="3354"/>
                <a:ext cx="1173" cy="341"/>
                <a:chOff x="3752" y="3354"/>
                <a:chExt cx="1173" cy="341"/>
              </a:xfrm>
            </p:grpSpPr>
            <p:sp>
              <p:nvSpPr>
                <p:cNvPr id="14" name="Freeform 882"/>
                <p:cNvSpPr>
                  <a:spLocks/>
                </p:cNvSpPr>
                <p:nvPr/>
              </p:nvSpPr>
              <p:spPr bwMode="auto">
                <a:xfrm>
                  <a:off x="4382" y="3624"/>
                  <a:ext cx="10" cy="10"/>
                </a:xfrm>
                <a:custGeom>
                  <a:avLst/>
                  <a:gdLst>
                    <a:gd name="T0" fmla="*/ 0 w 11"/>
                    <a:gd name="T1" fmla="*/ 0 h 9"/>
                    <a:gd name="T2" fmla="*/ 2 w 11"/>
                    <a:gd name="T3" fmla="*/ 0 h 9"/>
                    <a:gd name="T4" fmla="*/ 11 w 11"/>
                    <a:gd name="T5" fmla="*/ 37 h 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1" h="9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11" y="9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5" name="Line 883"/>
                <p:cNvSpPr>
                  <a:spLocks noChangeShapeType="1"/>
                </p:cNvSpPr>
                <p:nvPr/>
              </p:nvSpPr>
              <p:spPr bwMode="auto">
                <a:xfrm>
                  <a:off x="4400" y="3634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6" name="Line 884"/>
                <p:cNvSpPr>
                  <a:spLocks noChangeShapeType="1"/>
                </p:cNvSpPr>
                <p:nvPr/>
              </p:nvSpPr>
              <p:spPr bwMode="auto">
                <a:xfrm>
                  <a:off x="4416" y="3654"/>
                  <a:ext cx="1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7" name="Freeform 885"/>
                <p:cNvSpPr>
                  <a:spLocks/>
                </p:cNvSpPr>
                <p:nvPr/>
              </p:nvSpPr>
              <p:spPr bwMode="auto">
                <a:xfrm>
                  <a:off x="4435" y="3671"/>
                  <a:ext cx="15" cy="16"/>
                </a:xfrm>
                <a:custGeom>
                  <a:avLst/>
                  <a:gdLst>
                    <a:gd name="T0" fmla="*/ 0 w 13"/>
                    <a:gd name="T1" fmla="*/ 0 h 9"/>
                    <a:gd name="T2" fmla="*/ 14 w 13"/>
                    <a:gd name="T3" fmla="*/ 158 h 9"/>
                    <a:gd name="T4" fmla="*/ 18 w 13"/>
                    <a:gd name="T5" fmla="*/ 158 h 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9">
                      <a:moveTo>
                        <a:pt x="0" y="0"/>
                      </a:moveTo>
                      <a:lnTo>
                        <a:pt x="9" y="9"/>
                      </a:lnTo>
                      <a:lnTo>
                        <a:pt x="13" y="9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8" name="Line 886"/>
                <p:cNvSpPr>
                  <a:spLocks noChangeShapeType="1"/>
                </p:cNvSpPr>
                <p:nvPr/>
              </p:nvSpPr>
              <p:spPr bwMode="auto">
                <a:xfrm>
                  <a:off x="4457" y="3681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9" name="Line 887"/>
                <p:cNvSpPr>
                  <a:spLocks noChangeShapeType="1"/>
                </p:cNvSpPr>
                <p:nvPr/>
              </p:nvSpPr>
              <p:spPr bwMode="auto">
                <a:xfrm>
                  <a:off x="4482" y="3681"/>
                  <a:ext cx="21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0" name="Line 888"/>
                <p:cNvSpPr>
                  <a:spLocks noChangeShapeType="1"/>
                </p:cNvSpPr>
                <p:nvPr/>
              </p:nvSpPr>
              <p:spPr bwMode="auto">
                <a:xfrm>
                  <a:off x="4503" y="3681"/>
                  <a:ext cx="22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1" name="Line 889"/>
                <p:cNvSpPr>
                  <a:spLocks noChangeShapeType="1"/>
                </p:cNvSpPr>
                <p:nvPr/>
              </p:nvSpPr>
              <p:spPr bwMode="auto">
                <a:xfrm>
                  <a:off x="4532" y="3686"/>
                  <a:ext cx="14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2" name="Line 890"/>
                <p:cNvSpPr>
                  <a:spLocks noChangeShapeType="1"/>
                </p:cNvSpPr>
                <p:nvPr/>
              </p:nvSpPr>
              <p:spPr bwMode="auto">
                <a:xfrm>
                  <a:off x="4557" y="3686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3" name="Line 891"/>
                <p:cNvSpPr>
                  <a:spLocks noChangeShapeType="1"/>
                </p:cNvSpPr>
                <p:nvPr/>
              </p:nvSpPr>
              <p:spPr bwMode="auto">
                <a:xfrm>
                  <a:off x="4582" y="3688"/>
                  <a:ext cx="18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4" name="Line 892"/>
                <p:cNvSpPr>
                  <a:spLocks noChangeShapeType="1"/>
                </p:cNvSpPr>
                <p:nvPr/>
              </p:nvSpPr>
              <p:spPr bwMode="auto">
                <a:xfrm>
                  <a:off x="4603" y="3688"/>
                  <a:ext cx="19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5" name="Line 893"/>
                <p:cNvSpPr>
                  <a:spLocks noChangeShapeType="1"/>
                </p:cNvSpPr>
                <p:nvPr/>
              </p:nvSpPr>
              <p:spPr bwMode="auto">
                <a:xfrm>
                  <a:off x="4631" y="3689"/>
                  <a:ext cx="1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6" name="Line 894"/>
                <p:cNvSpPr>
                  <a:spLocks noChangeShapeType="1"/>
                </p:cNvSpPr>
                <p:nvPr/>
              </p:nvSpPr>
              <p:spPr bwMode="auto">
                <a:xfrm>
                  <a:off x="4657" y="3689"/>
                  <a:ext cx="18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7" name="Line 895"/>
                <p:cNvSpPr>
                  <a:spLocks noChangeShapeType="1"/>
                </p:cNvSpPr>
                <p:nvPr/>
              </p:nvSpPr>
              <p:spPr bwMode="auto">
                <a:xfrm>
                  <a:off x="4685" y="3689"/>
                  <a:ext cx="10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8" name="Line 896"/>
                <p:cNvSpPr>
                  <a:spLocks noChangeShapeType="1"/>
                </p:cNvSpPr>
                <p:nvPr/>
              </p:nvSpPr>
              <p:spPr bwMode="auto">
                <a:xfrm>
                  <a:off x="4706" y="3689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9" name="Line 897"/>
                <p:cNvSpPr>
                  <a:spLocks noChangeShapeType="1"/>
                </p:cNvSpPr>
                <p:nvPr/>
              </p:nvSpPr>
              <p:spPr bwMode="auto">
                <a:xfrm>
                  <a:off x="4731" y="3689"/>
                  <a:ext cx="19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0" name="Line 898"/>
                <p:cNvSpPr>
                  <a:spLocks noChangeShapeType="1"/>
                </p:cNvSpPr>
                <p:nvPr/>
              </p:nvSpPr>
              <p:spPr bwMode="auto">
                <a:xfrm>
                  <a:off x="4757" y="3689"/>
                  <a:ext cx="17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1" name="Line 899"/>
                <p:cNvSpPr>
                  <a:spLocks noChangeShapeType="1"/>
                </p:cNvSpPr>
                <p:nvPr/>
              </p:nvSpPr>
              <p:spPr bwMode="auto">
                <a:xfrm>
                  <a:off x="4277" y="3621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2" name="Freeform 900"/>
                <p:cNvSpPr>
                  <a:spLocks/>
                </p:cNvSpPr>
                <p:nvPr/>
              </p:nvSpPr>
              <p:spPr bwMode="auto">
                <a:xfrm>
                  <a:off x="4277" y="3642"/>
                  <a:ext cx="0" cy="8"/>
                </a:xfrm>
                <a:custGeom>
                  <a:avLst/>
                  <a:gdLst>
                    <a:gd name="T0" fmla="*/ 0 w 3"/>
                    <a:gd name="T1" fmla="*/ 0 h 13"/>
                    <a:gd name="T2" fmla="*/ 0 w 3"/>
                    <a:gd name="T3" fmla="*/ 8 h 13"/>
                    <a:gd name="T4" fmla="*/ 0 w 3"/>
                    <a:gd name="T5" fmla="*/ 8 h 1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" h="13">
                      <a:moveTo>
                        <a:pt x="3" y="0"/>
                      </a:moveTo>
                      <a:lnTo>
                        <a:pt x="3" y="13"/>
                      </a:lnTo>
                      <a:lnTo>
                        <a:pt x="0" y="13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3" name="Line 901"/>
                <p:cNvSpPr>
                  <a:spLocks noChangeShapeType="1"/>
                </p:cNvSpPr>
                <p:nvPr/>
              </p:nvSpPr>
              <p:spPr bwMode="auto">
                <a:xfrm flipH="1">
                  <a:off x="4252" y="3658"/>
                  <a:ext cx="18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4" name="Line 902"/>
                <p:cNvSpPr>
                  <a:spLocks noChangeShapeType="1"/>
                </p:cNvSpPr>
                <p:nvPr/>
              </p:nvSpPr>
              <p:spPr bwMode="auto">
                <a:xfrm flipH="1">
                  <a:off x="4226" y="3658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5" name="Line 903"/>
                <p:cNvSpPr>
                  <a:spLocks noChangeShapeType="1"/>
                </p:cNvSpPr>
                <p:nvPr/>
              </p:nvSpPr>
              <p:spPr bwMode="auto">
                <a:xfrm flipH="1" flipV="1">
                  <a:off x="4212" y="3642"/>
                  <a:ext cx="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6" name="Line 904"/>
                <p:cNvSpPr>
                  <a:spLocks noChangeShapeType="1"/>
                </p:cNvSpPr>
                <p:nvPr/>
              </p:nvSpPr>
              <p:spPr bwMode="auto">
                <a:xfrm flipH="1" flipV="1">
                  <a:off x="4200" y="3621"/>
                  <a:ext cx="4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7" name="Line 905"/>
                <p:cNvSpPr>
                  <a:spLocks noChangeShapeType="1"/>
                </p:cNvSpPr>
                <p:nvPr/>
              </p:nvSpPr>
              <p:spPr bwMode="auto">
                <a:xfrm flipH="1" flipV="1">
                  <a:off x="4187" y="3597"/>
                  <a:ext cx="8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8" name="Line 906"/>
                <p:cNvSpPr>
                  <a:spLocks noChangeShapeType="1"/>
                </p:cNvSpPr>
                <p:nvPr/>
              </p:nvSpPr>
              <p:spPr bwMode="auto">
                <a:xfrm flipH="1" flipV="1">
                  <a:off x="4173" y="3577"/>
                  <a:ext cx="1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9" name="Freeform 907"/>
                <p:cNvSpPr>
                  <a:spLocks/>
                </p:cNvSpPr>
                <p:nvPr/>
              </p:nvSpPr>
              <p:spPr bwMode="auto">
                <a:xfrm>
                  <a:off x="4155" y="3560"/>
                  <a:ext cx="15" cy="7"/>
                </a:xfrm>
                <a:custGeom>
                  <a:avLst/>
                  <a:gdLst>
                    <a:gd name="T0" fmla="*/ 70 w 11"/>
                    <a:gd name="T1" fmla="*/ 1 h 11"/>
                    <a:gd name="T2" fmla="*/ 32 w 11"/>
                    <a:gd name="T3" fmla="*/ 0 h 11"/>
                    <a:gd name="T4" fmla="*/ 0 w 11"/>
                    <a:gd name="T5" fmla="*/ 0 h 11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1" h="11">
                      <a:moveTo>
                        <a:pt x="11" y="11"/>
                      </a:moveTo>
                      <a:lnTo>
                        <a:pt x="5" y="0"/>
                      </a:lnTo>
                      <a:lnTo>
                        <a:pt x="0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0" name="Line 908"/>
                <p:cNvSpPr>
                  <a:spLocks noChangeShapeType="1"/>
                </p:cNvSpPr>
                <p:nvPr/>
              </p:nvSpPr>
              <p:spPr bwMode="auto">
                <a:xfrm flipH="1">
                  <a:off x="4130" y="3560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1" name="Line 909"/>
                <p:cNvSpPr>
                  <a:spLocks noChangeShapeType="1"/>
                </p:cNvSpPr>
                <p:nvPr/>
              </p:nvSpPr>
              <p:spPr bwMode="auto">
                <a:xfrm flipH="1">
                  <a:off x="4106" y="3560"/>
                  <a:ext cx="18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2" name="Line 910"/>
                <p:cNvSpPr>
                  <a:spLocks noChangeShapeType="1"/>
                </p:cNvSpPr>
                <p:nvPr/>
              </p:nvSpPr>
              <p:spPr bwMode="auto">
                <a:xfrm flipH="1">
                  <a:off x="4081" y="3560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3" name="Line 911"/>
                <p:cNvSpPr>
                  <a:spLocks noChangeShapeType="1"/>
                </p:cNvSpPr>
                <p:nvPr/>
              </p:nvSpPr>
              <p:spPr bwMode="auto">
                <a:xfrm flipH="1">
                  <a:off x="4055" y="3560"/>
                  <a:ext cx="22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4" name="Line 912"/>
                <p:cNvSpPr>
                  <a:spLocks noChangeShapeType="1"/>
                </p:cNvSpPr>
                <p:nvPr/>
              </p:nvSpPr>
              <p:spPr bwMode="auto">
                <a:xfrm flipH="1">
                  <a:off x="4033" y="3560"/>
                  <a:ext cx="19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5" name="Line 913"/>
                <p:cNvSpPr>
                  <a:spLocks noChangeShapeType="1"/>
                </p:cNvSpPr>
                <p:nvPr/>
              </p:nvSpPr>
              <p:spPr bwMode="auto">
                <a:xfrm flipH="1">
                  <a:off x="4008" y="3560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6" name="Line 914"/>
                <p:cNvSpPr>
                  <a:spLocks noChangeShapeType="1"/>
                </p:cNvSpPr>
                <p:nvPr/>
              </p:nvSpPr>
              <p:spPr bwMode="auto">
                <a:xfrm flipH="1">
                  <a:off x="3984" y="3560"/>
                  <a:ext cx="19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7" name="Line 915"/>
                <p:cNvSpPr>
                  <a:spLocks noChangeShapeType="1"/>
                </p:cNvSpPr>
                <p:nvPr/>
              </p:nvSpPr>
              <p:spPr bwMode="auto">
                <a:xfrm flipH="1">
                  <a:off x="3959" y="3560"/>
                  <a:ext cx="1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8" name="Line 916"/>
                <p:cNvSpPr>
                  <a:spLocks noChangeShapeType="1"/>
                </p:cNvSpPr>
                <p:nvPr/>
              </p:nvSpPr>
              <p:spPr bwMode="auto">
                <a:xfrm flipH="1">
                  <a:off x="3934" y="3560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9" name="Line 917"/>
                <p:cNvSpPr>
                  <a:spLocks noChangeShapeType="1"/>
                </p:cNvSpPr>
                <p:nvPr/>
              </p:nvSpPr>
              <p:spPr bwMode="auto">
                <a:xfrm flipH="1">
                  <a:off x="3906" y="3560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0" name="Freeform 918"/>
                <p:cNvSpPr>
                  <a:spLocks/>
                </p:cNvSpPr>
                <p:nvPr/>
              </p:nvSpPr>
              <p:spPr bwMode="auto">
                <a:xfrm>
                  <a:off x="3885" y="3552"/>
                  <a:ext cx="21" cy="16"/>
                </a:xfrm>
                <a:custGeom>
                  <a:avLst/>
                  <a:gdLst>
                    <a:gd name="T0" fmla="*/ 28 w 15"/>
                    <a:gd name="T1" fmla="*/ 443 h 7"/>
                    <a:gd name="T2" fmla="*/ 20 w 15"/>
                    <a:gd name="T3" fmla="*/ 443 h 7"/>
                    <a:gd name="T4" fmla="*/ 0 w 15"/>
                    <a:gd name="T5" fmla="*/ 0 h 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5" h="7">
                      <a:moveTo>
                        <a:pt x="15" y="7"/>
                      </a:moveTo>
                      <a:lnTo>
                        <a:pt x="11" y="7"/>
                      </a:lnTo>
                      <a:lnTo>
                        <a:pt x="0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1" name="Line 919"/>
                <p:cNvSpPr>
                  <a:spLocks noChangeShapeType="1"/>
                </p:cNvSpPr>
                <p:nvPr/>
              </p:nvSpPr>
              <p:spPr bwMode="auto">
                <a:xfrm flipH="1" flipV="1">
                  <a:off x="3860" y="3541"/>
                  <a:ext cx="18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2" name="Line 920"/>
                <p:cNvSpPr>
                  <a:spLocks noChangeShapeType="1"/>
                </p:cNvSpPr>
                <p:nvPr/>
              </p:nvSpPr>
              <p:spPr bwMode="auto">
                <a:xfrm flipH="1" flipV="1">
                  <a:off x="3837" y="3528"/>
                  <a:ext cx="19" cy="5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3" name="Line 921"/>
                <p:cNvSpPr>
                  <a:spLocks noChangeShapeType="1"/>
                </p:cNvSpPr>
                <p:nvPr/>
              </p:nvSpPr>
              <p:spPr bwMode="auto">
                <a:xfrm flipH="1">
                  <a:off x="3821" y="3524"/>
                  <a:ext cx="10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4" name="Line 922"/>
                <p:cNvSpPr>
                  <a:spLocks noChangeShapeType="1"/>
                </p:cNvSpPr>
                <p:nvPr/>
              </p:nvSpPr>
              <p:spPr bwMode="auto">
                <a:xfrm flipH="1">
                  <a:off x="3806" y="3542"/>
                  <a:ext cx="7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5" name="Line 923"/>
                <p:cNvSpPr>
                  <a:spLocks noChangeShapeType="1"/>
                </p:cNvSpPr>
                <p:nvPr/>
              </p:nvSpPr>
              <p:spPr bwMode="auto">
                <a:xfrm flipH="1">
                  <a:off x="3788" y="3560"/>
                  <a:ext cx="11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6" name="Line 924"/>
                <p:cNvSpPr>
                  <a:spLocks noChangeShapeType="1"/>
                </p:cNvSpPr>
                <p:nvPr/>
              </p:nvSpPr>
              <p:spPr bwMode="auto">
                <a:xfrm flipH="1">
                  <a:off x="3764" y="3577"/>
                  <a:ext cx="18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7" name="Line 925"/>
                <p:cNvSpPr>
                  <a:spLocks noChangeShapeType="1"/>
                </p:cNvSpPr>
                <p:nvPr/>
              </p:nvSpPr>
              <p:spPr bwMode="auto">
                <a:xfrm flipH="1">
                  <a:off x="3752" y="3593"/>
                  <a:ext cx="13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8" name="Line 926"/>
                <p:cNvSpPr>
                  <a:spLocks noChangeShapeType="1"/>
                </p:cNvSpPr>
                <p:nvPr/>
              </p:nvSpPr>
              <p:spPr bwMode="auto">
                <a:xfrm>
                  <a:off x="4863" y="3354"/>
                  <a:ext cx="14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9" name="Line 927"/>
                <p:cNvSpPr>
                  <a:spLocks noChangeShapeType="1"/>
                </p:cNvSpPr>
                <p:nvPr/>
              </p:nvSpPr>
              <p:spPr bwMode="auto">
                <a:xfrm>
                  <a:off x="4884" y="3366"/>
                  <a:ext cx="3" cy="14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0" name="Line 928"/>
                <p:cNvSpPr>
                  <a:spLocks noChangeShapeType="1"/>
                </p:cNvSpPr>
                <p:nvPr/>
              </p:nvSpPr>
              <p:spPr bwMode="auto">
                <a:xfrm>
                  <a:off x="4902" y="3389"/>
                  <a:ext cx="11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1" name="Line 929"/>
                <p:cNvSpPr>
                  <a:spLocks noChangeShapeType="1"/>
                </p:cNvSpPr>
                <p:nvPr/>
              </p:nvSpPr>
              <p:spPr bwMode="auto">
                <a:xfrm>
                  <a:off x="4919" y="3403"/>
                  <a:ext cx="11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</p:grpSp>
        </p:grpSp>
      </p:grpSp>
      <p:sp>
        <p:nvSpPr>
          <p:cNvPr id="22533" name="Text Box 2"/>
          <p:cNvSpPr txBox="1">
            <a:spLocks noChangeArrowheads="1"/>
          </p:cNvSpPr>
          <p:nvPr/>
        </p:nvSpPr>
        <p:spPr bwMode="auto">
          <a:xfrm>
            <a:off x="2382862" y="533400"/>
            <a:ext cx="660873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98" tIns="48850" rIns="97698" bIns="48850" anchor="ctr"/>
          <a:lstStyle>
            <a:lvl1pPr marL="381000" indent="-379413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SzPct val="100000"/>
            </a:pPr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Mēnešalgas palielinājums 2016.gadā </a:t>
            </a:r>
            <a:endParaRPr lang="lv-LV" altLang="lv-LV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4" name="Номер слайда 538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53702D-62B7-4AF5-A2F4-6BDEA18A31F1}" type="slidenum">
              <a:rPr lang="en-US" altLang="lv-LV" sz="1200">
                <a:solidFill>
                  <a:srgbClr val="898989"/>
                </a:solidFill>
              </a:rPr>
              <a:pPr/>
              <a:t>3</a:t>
            </a:fld>
            <a:endParaRPr lang="en-US" altLang="lv-LV" sz="1200">
              <a:solidFill>
                <a:srgbClr val="898989"/>
              </a:solidFill>
            </a:endParaRPr>
          </a:p>
        </p:txBody>
      </p:sp>
      <p:pic>
        <p:nvPicPr>
          <p:cNvPr id="533" name="Content Placeholder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533400" y="1595938"/>
            <a:ext cx="8224614" cy="4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2309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31" name="Group 405"/>
          <p:cNvGrpSpPr>
            <a:grpSpLocks/>
          </p:cNvGrpSpPr>
          <p:nvPr/>
        </p:nvGrpSpPr>
        <p:grpSpPr bwMode="auto">
          <a:xfrm>
            <a:off x="1158875" y="2541588"/>
            <a:ext cx="2632075" cy="2462212"/>
            <a:chOff x="309" y="1162"/>
            <a:chExt cx="1830" cy="1769"/>
          </a:xfrm>
        </p:grpSpPr>
        <p:sp>
          <p:nvSpPr>
            <p:cNvPr id="331" name="Line 406"/>
            <p:cNvSpPr>
              <a:spLocks noChangeShapeType="1"/>
            </p:cNvSpPr>
            <p:nvPr/>
          </p:nvSpPr>
          <p:spPr bwMode="auto">
            <a:xfrm flipV="1">
              <a:off x="1073" y="2256"/>
              <a:ext cx="4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2" name="Line 407"/>
            <p:cNvSpPr>
              <a:spLocks noChangeShapeType="1"/>
            </p:cNvSpPr>
            <p:nvPr/>
          </p:nvSpPr>
          <p:spPr bwMode="auto">
            <a:xfrm flipV="1">
              <a:off x="1084" y="2233"/>
              <a:ext cx="1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3" name="Line 408"/>
            <p:cNvSpPr>
              <a:spLocks noChangeShapeType="1"/>
            </p:cNvSpPr>
            <p:nvPr/>
          </p:nvSpPr>
          <p:spPr bwMode="auto">
            <a:xfrm flipV="1">
              <a:off x="1095" y="2214"/>
              <a:ext cx="7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4" name="Line 409"/>
            <p:cNvSpPr>
              <a:spLocks noChangeShapeType="1"/>
            </p:cNvSpPr>
            <p:nvPr/>
          </p:nvSpPr>
          <p:spPr bwMode="auto">
            <a:xfrm flipV="1">
              <a:off x="1109" y="2190"/>
              <a:ext cx="3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5" name="Line 410"/>
            <p:cNvSpPr>
              <a:spLocks noChangeShapeType="1"/>
            </p:cNvSpPr>
            <p:nvPr/>
          </p:nvSpPr>
          <p:spPr bwMode="auto">
            <a:xfrm flipV="1">
              <a:off x="1117" y="2168"/>
              <a:ext cx="1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6" name="Line 411"/>
            <p:cNvSpPr>
              <a:spLocks noChangeShapeType="1"/>
            </p:cNvSpPr>
            <p:nvPr/>
          </p:nvSpPr>
          <p:spPr bwMode="auto">
            <a:xfrm flipV="1">
              <a:off x="1130" y="2146"/>
              <a:ext cx="8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7" name="Line 412"/>
            <p:cNvSpPr>
              <a:spLocks noChangeShapeType="1"/>
            </p:cNvSpPr>
            <p:nvPr/>
          </p:nvSpPr>
          <p:spPr bwMode="auto">
            <a:xfrm flipV="1">
              <a:off x="1143" y="2141"/>
              <a:ext cx="17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8" name="Line 413"/>
            <p:cNvSpPr>
              <a:spLocks noChangeShapeType="1"/>
            </p:cNvSpPr>
            <p:nvPr/>
          </p:nvSpPr>
          <p:spPr bwMode="auto">
            <a:xfrm flipV="1">
              <a:off x="1169" y="2141"/>
              <a:ext cx="18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9" name="Line 414"/>
            <p:cNvSpPr>
              <a:spLocks noChangeShapeType="1"/>
            </p:cNvSpPr>
            <p:nvPr/>
          </p:nvSpPr>
          <p:spPr bwMode="auto">
            <a:xfrm flipV="1">
              <a:off x="1196" y="2136"/>
              <a:ext cx="1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0" name="Line 415"/>
            <p:cNvSpPr>
              <a:spLocks noChangeShapeType="1"/>
            </p:cNvSpPr>
            <p:nvPr/>
          </p:nvSpPr>
          <p:spPr bwMode="auto">
            <a:xfrm flipV="1">
              <a:off x="1220" y="2131"/>
              <a:ext cx="20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1" name="Freeform 416"/>
            <p:cNvSpPr>
              <a:spLocks/>
            </p:cNvSpPr>
            <p:nvPr/>
          </p:nvSpPr>
          <p:spPr bwMode="auto">
            <a:xfrm>
              <a:off x="1244" y="2123"/>
              <a:ext cx="14" cy="8"/>
            </a:xfrm>
            <a:custGeom>
              <a:avLst/>
              <a:gdLst>
                <a:gd name="T0" fmla="*/ 0 w 13"/>
                <a:gd name="T1" fmla="*/ 3 h 7"/>
                <a:gd name="T2" fmla="*/ 11 w 13"/>
                <a:gd name="T3" fmla="*/ 3 h 7"/>
                <a:gd name="T4" fmla="*/ 13 w 13"/>
                <a:gd name="T5" fmla="*/ 0 h 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" h="7">
                  <a:moveTo>
                    <a:pt x="0" y="7"/>
                  </a:moveTo>
                  <a:lnTo>
                    <a:pt x="11" y="5"/>
                  </a:lnTo>
                  <a:lnTo>
                    <a:pt x="13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2" name="Line 417"/>
            <p:cNvSpPr>
              <a:spLocks noChangeShapeType="1"/>
            </p:cNvSpPr>
            <p:nvPr/>
          </p:nvSpPr>
          <p:spPr bwMode="auto">
            <a:xfrm flipV="1">
              <a:off x="1259" y="2103"/>
              <a:ext cx="6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3" name="Line 418"/>
            <p:cNvSpPr>
              <a:spLocks noChangeShapeType="1"/>
            </p:cNvSpPr>
            <p:nvPr/>
          </p:nvSpPr>
          <p:spPr bwMode="auto">
            <a:xfrm flipV="1">
              <a:off x="1269" y="2076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4" name="Line 419"/>
            <p:cNvSpPr>
              <a:spLocks noChangeShapeType="1"/>
            </p:cNvSpPr>
            <p:nvPr/>
          </p:nvSpPr>
          <p:spPr bwMode="auto">
            <a:xfrm flipV="1">
              <a:off x="1273" y="2052"/>
              <a:ext cx="4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5" name="Line 420"/>
            <p:cNvSpPr>
              <a:spLocks noChangeShapeType="1"/>
            </p:cNvSpPr>
            <p:nvPr/>
          </p:nvSpPr>
          <p:spPr bwMode="auto">
            <a:xfrm flipV="1">
              <a:off x="1282" y="2028"/>
              <a:ext cx="0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6" name="Line 421"/>
            <p:cNvSpPr>
              <a:spLocks noChangeShapeType="1"/>
            </p:cNvSpPr>
            <p:nvPr/>
          </p:nvSpPr>
          <p:spPr bwMode="auto">
            <a:xfrm flipV="1">
              <a:off x="1287" y="2004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7" name="Freeform 422"/>
            <p:cNvSpPr>
              <a:spLocks/>
            </p:cNvSpPr>
            <p:nvPr/>
          </p:nvSpPr>
          <p:spPr bwMode="auto">
            <a:xfrm>
              <a:off x="1292" y="1981"/>
              <a:ext cx="1" cy="17"/>
            </a:xfrm>
            <a:custGeom>
              <a:avLst/>
              <a:gdLst>
                <a:gd name="T0" fmla="*/ 0 w 6"/>
                <a:gd name="T1" fmla="*/ 37 h 15"/>
                <a:gd name="T2" fmla="*/ 1 w 6"/>
                <a:gd name="T3" fmla="*/ 0 h 15"/>
                <a:gd name="T4" fmla="*/ 1 w 6"/>
                <a:gd name="T5" fmla="*/ 0 h 1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" h="15">
                  <a:moveTo>
                    <a:pt x="0" y="15"/>
                  </a:moveTo>
                  <a:lnTo>
                    <a:pt x="6" y="0"/>
                  </a:lnTo>
                  <a:lnTo>
                    <a:pt x="4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8" name="Line 423"/>
            <p:cNvSpPr>
              <a:spLocks noChangeShapeType="1"/>
            </p:cNvSpPr>
            <p:nvPr/>
          </p:nvSpPr>
          <p:spPr bwMode="auto">
            <a:xfrm flipH="1" flipV="1">
              <a:off x="1273" y="1979"/>
              <a:ext cx="25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9" name="Line 424"/>
            <p:cNvSpPr>
              <a:spLocks noChangeShapeType="1"/>
            </p:cNvSpPr>
            <p:nvPr/>
          </p:nvSpPr>
          <p:spPr bwMode="auto">
            <a:xfrm flipH="1" flipV="1">
              <a:off x="1246" y="1977"/>
              <a:ext cx="15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0" name="Line 425"/>
            <p:cNvSpPr>
              <a:spLocks noChangeShapeType="1"/>
            </p:cNvSpPr>
            <p:nvPr/>
          </p:nvSpPr>
          <p:spPr bwMode="auto">
            <a:xfrm flipH="1" flipV="1">
              <a:off x="1226" y="1973"/>
              <a:ext cx="24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1" name="Line 426"/>
            <p:cNvSpPr>
              <a:spLocks noChangeShapeType="1"/>
            </p:cNvSpPr>
            <p:nvPr/>
          </p:nvSpPr>
          <p:spPr bwMode="auto">
            <a:xfrm flipH="1" flipV="1">
              <a:off x="1198" y="1970"/>
              <a:ext cx="21" cy="2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2" name="Line 427"/>
            <p:cNvSpPr>
              <a:spLocks noChangeShapeType="1"/>
            </p:cNvSpPr>
            <p:nvPr/>
          </p:nvSpPr>
          <p:spPr bwMode="auto">
            <a:xfrm flipH="1" flipV="1">
              <a:off x="1171" y="1970"/>
              <a:ext cx="17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3" name="Line 428"/>
            <p:cNvSpPr>
              <a:spLocks noChangeShapeType="1"/>
            </p:cNvSpPr>
            <p:nvPr/>
          </p:nvSpPr>
          <p:spPr bwMode="auto">
            <a:xfrm flipH="1" flipV="1">
              <a:off x="1153" y="1955"/>
              <a:ext cx="22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4" name="Line 429"/>
            <p:cNvSpPr>
              <a:spLocks noChangeShapeType="1"/>
            </p:cNvSpPr>
            <p:nvPr/>
          </p:nvSpPr>
          <p:spPr bwMode="auto">
            <a:xfrm flipH="1" flipV="1">
              <a:off x="1133" y="1936"/>
              <a:ext cx="19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5" name="Line 430"/>
            <p:cNvSpPr>
              <a:spLocks noChangeShapeType="1"/>
            </p:cNvSpPr>
            <p:nvPr/>
          </p:nvSpPr>
          <p:spPr bwMode="auto">
            <a:xfrm flipH="1" flipV="1">
              <a:off x="1117" y="1918"/>
              <a:ext cx="1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6" name="Line 431"/>
            <p:cNvSpPr>
              <a:spLocks noChangeShapeType="1"/>
            </p:cNvSpPr>
            <p:nvPr/>
          </p:nvSpPr>
          <p:spPr bwMode="auto">
            <a:xfrm flipH="1" flipV="1">
              <a:off x="1099" y="1899"/>
              <a:ext cx="1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7" name="Line 432"/>
            <p:cNvSpPr>
              <a:spLocks noChangeShapeType="1"/>
            </p:cNvSpPr>
            <p:nvPr/>
          </p:nvSpPr>
          <p:spPr bwMode="auto">
            <a:xfrm flipH="1" flipV="1">
              <a:off x="1082" y="1882"/>
              <a:ext cx="2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8" name="Line 433"/>
            <p:cNvSpPr>
              <a:spLocks noChangeShapeType="1"/>
            </p:cNvSpPr>
            <p:nvPr/>
          </p:nvSpPr>
          <p:spPr bwMode="auto">
            <a:xfrm flipH="1" flipV="1">
              <a:off x="1066" y="1865"/>
              <a:ext cx="14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9" name="Line 434"/>
            <p:cNvSpPr>
              <a:spLocks noChangeShapeType="1"/>
            </p:cNvSpPr>
            <p:nvPr/>
          </p:nvSpPr>
          <p:spPr bwMode="auto">
            <a:xfrm flipH="1" flipV="1">
              <a:off x="1046" y="1847"/>
              <a:ext cx="7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0" name="Line 435"/>
            <p:cNvSpPr>
              <a:spLocks noChangeShapeType="1"/>
            </p:cNvSpPr>
            <p:nvPr/>
          </p:nvSpPr>
          <p:spPr bwMode="auto">
            <a:xfrm flipH="1" flipV="1">
              <a:off x="1028" y="1830"/>
              <a:ext cx="1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1" name="Line 436"/>
            <p:cNvSpPr>
              <a:spLocks noChangeShapeType="1"/>
            </p:cNvSpPr>
            <p:nvPr/>
          </p:nvSpPr>
          <p:spPr bwMode="auto">
            <a:xfrm flipH="1" flipV="1">
              <a:off x="1011" y="1813"/>
              <a:ext cx="18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2" name="Line 437"/>
            <p:cNvSpPr>
              <a:spLocks noChangeShapeType="1"/>
            </p:cNvSpPr>
            <p:nvPr/>
          </p:nvSpPr>
          <p:spPr bwMode="auto">
            <a:xfrm flipH="1" flipV="1">
              <a:off x="996" y="1793"/>
              <a:ext cx="13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3" name="Line 438"/>
            <p:cNvSpPr>
              <a:spLocks noChangeShapeType="1"/>
            </p:cNvSpPr>
            <p:nvPr/>
          </p:nvSpPr>
          <p:spPr bwMode="auto">
            <a:xfrm flipH="1" flipV="1">
              <a:off x="979" y="1778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4" name="Freeform 439"/>
            <p:cNvSpPr>
              <a:spLocks/>
            </p:cNvSpPr>
            <p:nvPr/>
          </p:nvSpPr>
          <p:spPr bwMode="auto">
            <a:xfrm>
              <a:off x="956" y="1766"/>
              <a:ext cx="14" cy="0"/>
            </a:xfrm>
            <a:custGeom>
              <a:avLst/>
              <a:gdLst>
                <a:gd name="T0" fmla="*/ 15 w 15"/>
                <a:gd name="T1" fmla="*/ 0 h 5"/>
                <a:gd name="T2" fmla="*/ 9 w 15"/>
                <a:gd name="T3" fmla="*/ 0 h 5"/>
                <a:gd name="T4" fmla="*/ 0 w 15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" h="5">
                  <a:moveTo>
                    <a:pt x="15" y="5"/>
                  </a:move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5" name="Line 440"/>
            <p:cNvSpPr>
              <a:spLocks noChangeShapeType="1"/>
            </p:cNvSpPr>
            <p:nvPr/>
          </p:nvSpPr>
          <p:spPr bwMode="auto">
            <a:xfrm flipH="1">
              <a:off x="932" y="1771"/>
              <a:ext cx="21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6" name="Line 441"/>
            <p:cNvSpPr>
              <a:spLocks noChangeShapeType="1"/>
            </p:cNvSpPr>
            <p:nvPr/>
          </p:nvSpPr>
          <p:spPr bwMode="auto">
            <a:xfrm flipH="1">
              <a:off x="908" y="1780"/>
              <a:ext cx="23" cy="2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7" name="Line 442"/>
            <p:cNvSpPr>
              <a:spLocks noChangeShapeType="1"/>
            </p:cNvSpPr>
            <p:nvPr/>
          </p:nvSpPr>
          <p:spPr bwMode="auto">
            <a:xfrm flipH="1">
              <a:off x="882" y="1788"/>
              <a:ext cx="18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8" name="Line 443"/>
            <p:cNvSpPr>
              <a:spLocks noChangeShapeType="1"/>
            </p:cNvSpPr>
            <p:nvPr/>
          </p:nvSpPr>
          <p:spPr bwMode="auto">
            <a:xfrm flipH="1">
              <a:off x="860" y="1797"/>
              <a:ext cx="24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9" name="Line 444"/>
            <p:cNvSpPr>
              <a:spLocks noChangeShapeType="1"/>
            </p:cNvSpPr>
            <p:nvPr/>
          </p:nvSpPr>
          <p:spPr bwMode="auto">
            <a:xfrm flipH="1">
              <a:off x="835" y="1806"/>
              <a:ext cx="21" cy="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0" name="Line 445"/>
            <p:cNvSpPr>
              <a:spLocks noChangeShapeType="1"/>
            </p:cNvSpPr>
            <p:nvPr/>
          </p:nvSpPr>
          <p:spPr bwMode="auto">
            <a:xfrm flipH="1">
              <a:off x="813" y="1813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1" name="Line 446"/>
            <p:cNvSpPr>
              <a:spLocks noChangeShapeType="1"/>
            </p:cNvSpPr>
            <p:nvPr/>
          </p:nvSpPr>
          <p:spPr bwMode="auto">
            <a:xfrm flipH="1">
              <a:off x="792" y="1819"/>
              <a:ext cx="18" cy="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2" name="Line 447"/>
            <p:cNvSpPr>
              <a:spLocks noChangeShapeType="1"/>
            </p:cNvSpPr>
            <p:nvPr/>
          </p:nvSpPr>
          <p:spPr bwMode="auto">
            <a:xfrm flipH="1">
              <a:off x="762" y="1826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3" name="Line 448"/>
            <p:cNvSpPr>
              <a:spLocks noChangeShapeType="1"/>
            </p:cNvSpPr>
            <p:nvPr/>
          </p:nvSpPr>
          <p:spPr bwMode="auto">
            <a:xfrm flipH="1">
              <a:off x="739" y="1826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4" name="Line 449"/>
            <p:cNvSpPr>
              <a:spLocks noChangeShapeType="1"/>
            </p:cNvSpPr>
            <p:nvPr/>
          </p:nvSpPr>
          <p:spPr bwMode="auto">
            <a:xfrm flipH="1">
              <a:off x="711" y="1826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5" name="Line 450"/>
            <p:cNvSpPr>
              <a:spLocks noChangeShapeType="1"/>
            </p:cNvSpPr>
            <p:nvPr/>
          </p:nvSpPr>
          <p:spPr bwMode="auto">
            <a:xfrm flipH="1">
              <a:off x="692" y="1826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6" name="Line 451"/>
            <p:cNvSpPr>
              <a:spLocks noChangeShapeType="1"/>
            </p:cNvSpPr>
            <p:nvPr/>
          </p:nvSpPr>
          <p:spPr bwMode="auto">
            <a:xfrm flipH="1">
              <a:off x="662" y="1826"/>
              <a:ext cx="18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7" name="Line 452"/>
            <p:cNvSpPr>
              <a:spLocks noChangeShapeType="1"/>
            </p:cNvSpPr>
            <p:nvPr/>
          </p:nvSpPr>
          <p:spPr bwMode="auto">
            <a:xfrm flipH="1">
              <a:off x="639" y="1826"/>
              <a:ext cx="18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8" name="Line 453"/>
            <p:cNvSpPr>
              <a:spLocks noChangeShapeType="1"/>
            </p:cNvSpPr>
            <p:nvPr/>
          </p:nvSpPr>
          <p:spPr bwMode="auto">
            <a:xfrm flipH="1">
              <a:off x="614" y="1826"/>
              <a:ext cx="15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9" name="Line 454"/>
            <p:cNvSpPr>
              <a:spLocks noChangeShapeType="1"/>
            </p:cNvSpPr>
            <p:nvPr/>
          </p:nvSpPr>
          <p:spPr bwMode="auto">
            <a:xfrm flipH="1">
              <a:off x="589" y="1826"/>
              <a:ext cx="18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0" name="Line 455"/>
            <p:cNvSpPr>
              <a:spLocks noChangeShapeType="1"/>
            </p:cNvSpPr>
            <p:nvPr/>
          </p:nvSpPr>
          <p:spPr bwMode="auto">
            <a:xfrm flipH="1">
              <a:off x="562" y="1826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1" name="Line 456"/>
            <p:cNvSpPr>
              <a:spLocks noChangeShapeType="1"/>
            </p:cNvSpPr>
            <p:nvPr/>
          </p:nvSpPr>
          <p:spPr bwMode="auto">
            <a:xfrm flipH="1">
              <a:off x="539" y="1826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2" name="Line 457"/>
            <p:cNvSpPr>
              <a:spLocks noChangeShapeType="1"/>
            </p:cNvSpPr>
            <p:nvPr/>
          </p:nvSpPr>
          <p:spPr bwMode="auto">
            <a:xfrm flipH="1">
              <a:off x="512" y="1826"/>
              <a:ext cx="17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3" name="Line 458"/>
            <p:cNvSpPr>
              <a:spLocks noChangeShapeType="1"/>
            </p:cNvSpPr>
            <p:nvPr/>
          </p:nvSpPr>
          <p:spPr bwMode="auto">
            <a:xfrm flipH="1">
              <a:off x="490" y="1826"/>
              <a:ext cx="15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4" name="Line 459"/>
            <p:cNvSpPr>
              <a:spLocks noChangeShapeType="1"/>
            </p:cNvSpPr>
            <p:nvPr/>
          </p:nvSpPr>
          <p:spPr bwMode="auto">
            <a:xfrm flipH="1">
              <a:off x="475" y="1830"/>
              <a:ext cx="1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5" name="Line 460"/>
            <p:cNvSpPr>
              <a:spLocks noChangeShapeType="1"/>
            </p:cNvSpPr>
            <p:nvPr/>
          </p:nvSpPr>
          <p:spPr bwMode="auto">
            <a:xfrm flipH="1">
              <a:off x="465" y="1853"/>
              <a:ext cx="3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6" name="Line 461"/>
            <p:cNvSpPr>
              <a:spLocks noChangeShapeType="1"/>
            </p:cNvSpPr>
            <p:nvPr/>
          </p:nvSpPr>
          <p:spPr bwMode="auto">
            <a:xfrm flipH="1">
              <a:off x="461" y="1877"/>
              <a:ext cx="2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7" name="Line 462"/>
            <p:cNvSpPr>
              <a:spLocks noChangeShapeType="1"/>
            </p:cNvSpPr>
            <p:nvPr/>
          </p:nvSpPr>
          <p:spPr bwMode="auto">
            <a:xfrm flipH="1">
              <a:off x="450" y="1899"/>
              <a:ext cx="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8" name="Line 463"/>
            <p:cNvSpPr>
              <a:spLocks noChangeShapeType="1"/>
            </p:cNvSpPr>
            <p:nvPr/>
          </p:nvSpPr>
          <p:spPr bwMode="auto">
            <a:xfrm flipH="1">
              <a:off x="438" y="1922"/>
              <a:ext cx="3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9" name="Line 464"/>
            <p:cNvSpPr>
              <a:spLocks noChangeShapeType="1"/>
            </p:cNvSpPr>
            <p:nvPr/>
          </p:nvSpPr>
          <p:spPr bwMode="auto">
            <a:xfrm flipH="1">
              <a:off x="432" y="1946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0" name="Freeform 465"/>
            <p:cNvSpPr>
              <a:spLocks/>
            </p:cNvSpPr>
            <p:nvPr/>
          </p:nvSpPr>
          <p:spPr bwMode="auto">
            <a:xfrm>
              <a:off x="418" y="1970"/>
              <a:ext cx="2" cy="16"/>
            </a:xfrm>
            <a:custGeom>
              <a:avLst/>
              <a:gdLst>
                <a:gd name="T0" fmla="*/ 0 w 7"/>
                <a:gd name="T1" fmla="*/ 0 h 16"/>
                <a:gd name="T2" fmla="*/ 0 w 7"/>
                <a:gd name="T3" fmla="*/ 14 h 16"/>
                <a:gd name="T4" fmla="*/ 0 w 7"/>
                <a:gd name="T5" fmla="*/ 21 h 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" h="16">
                  <a:moveTo>
                    <a:pt x="7" y="0"/>
                  </a:moveTo>
                  <a:lnTo>
                    <a:pt x="4" y="9"/>
                  </a:lnTo>
                  <a:lnTo>
                    <a:pt x="0" y="16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1" name="Line 466"/>
            <p:cNvSpPr>
              <a:spLocks noChangeShapeType="1"/>
            </p:cNvSpPr>
            <p:nvPr/>
          </p:nvSpPr>
          <p:spPr bwMode="auto">
            <a:xfrm flipH="1">
              <a:off x="408" y="1991"/>
              <a:ext cx="10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2" name="Line 467"/>
            <p:cNvSpPr>
              <a:spLocks noChangeShapeType="1"/>
            </p:cNvSpPr>
            <p:nvPr/>
          </p:nvSpPr>
          <p:spPr bwMode="auto">
            <a:xfrm flipH="1">
              <a:off x="394" y="2013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3" name="Line 468"/>
            <p:cNvSpPr>
              <a:spLocks noChangeShapeType="1"/>
            </p:cNvSpPr>
            <p:nvPr/>
          </p:nvSpPr>
          <p:spPr bwMode="auto">
            <a:xfrm flipH="1">
              <a:off x="384" y="2035"/>
              <a:ext cx="4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4" name="Line 469"/>
            <p:cNvSpPr>
              <a:spLocks noChangeShapeType="1"/>
            </p:cNvSpPr>
            <p:nvPr/>
          </p:nvSpPr>
          <p:spPr bwMode="auto">
            <a:xfrm flipH="1">
              <a:off x="370" y="2056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5" name="Line 470"/>
            <p:cNvSpPr>
              <a:spLocks noChangeShapeType="1"/>
            </p:cNvSpPr>
            <p:nvPr/>
          </p:nvSpPr>
          <p:spPr bwMode="auto">
            <a:xfrm flipH="1">
              <a:off x="361" y="2076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6" name="Line 471"/>
            <p:cNvSpPr>
              <a:spLocks noChangeShapeType="1"/>
            </p:cNvSpPr>
            <p:nvPr/>
          </p:nvSpPr>
          <p:spPr bwMode="auto">
            <a:xfrm flipH="1">
              <a:off x="345" y="2098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7" name="Line 472"/>
            <p:cNvSpPr>
              <a:spLocks noChangeShapeType="1"/>
            </p:cNvSpPr>
            <p:nvPr/>
          </p:nvSpPr>
          <p:spPr bwMode="auto">
            <a:xfrm flipH="1">
              <a:off x="333" y="2122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8" name="Line 473"/>
            <p:cNvSpPr>
              <a:spLocks noChangeShapeType="1"/>
            </p:cNvSpPr>
            <p:nvPr/>
          </p:nvSpPr>
          <p:spPr bwMode="auto">
            <a:xfrm flipH="1">
              <a:off x="320" y="2141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9" name="Line 474"/>
            <p:cNvSpPr>
              <a:spLocks noChangeShapeType="1"/>
            </p:cNvSpPr>
            <p:nvPr/>
          </p:nvSpPr>
          <p:spPr bwMode="auto">
            <a:xfrm flipH="1">
              <a:off x="309" y="2163"/>
              <a:ext cx="8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0" name="Line 475"/>
            <p:cNvSpPr>
              <a:spLocks noChangeShapeType="1"/>
            </p:cNvSpPr>
            <p:nvPr/>
          </p:nvSpPr>
          <p:spPr bwMode="auto">
            <a:xfrm flipV="1">
              <a:off x="968" y="1747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1" name="Line 476"/>
            <p:cNvSpPr>
              <a:spLocks noChangeShapeType="1"/>
            </p:cNvSpPr>
            <p:nvPr/>
          </p:nvSpPr>
          <p:spPr bwMode="auto">
            <a:xfrm flipV="1">
              <a:off x="968" y="1722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2" name="Line 477"/>
            <p:cNvSpPr>
              <a:spLocks noChangeShapeType="1"/>
            </p:cNvSpPr>
            <p:nvPr/>
          </p:nvSpPr>
          <p:spPr bwMode="auto">
            <a:xfrm flipV="1">
              <a:off x="968" y="1698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3" name="Line 478"/>
            <p:cNvSpPr>
              <a:spLocks noChangeShapeType="1"/>
            </p:cNvSpPr>
            <p:nvPr/>
          </p:nvSpPr>
          <p:spPr bwMode="auto">
            <a:xfrm flipV="1">
              <a:off x="968" y="1671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4" name="Line 479"/>
            <p:cNvSpPr>
              <a:spLocks noChangeShapeType="1"/>
            </p:cNvSpPr>
            <p:nvPr/>
          </p:nvSpPr>
          <p:spPr bwMode="auto">
            <a:xfrm flipV="1">
              <a:off x="968" y="1649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5" name="Line 480"/>
            <p:cNvSpPr>
              <a:spLocks noChangeShapeType="1"/>
            </p:cNvSpPr>
            <p:nvPr/>
          </p:nvSpPr>
          <p:spPr bwMode="auto">
            <a:xfrm flipV="1">
              <a:off x="968" y="1623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6" name="Line 481"/>
            <p:cNvSpPr>
              <a:spLocks noChangeShapeType="1"/>
            </p:cNvSpPr>
            <p:nvPr/>
          </p:nvSpPr>
          <p:spPr bwMode="auto">
            <a:xfrm flipV="1">
              <a:off x="968" y="1599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7" name="Line 482"/>
            <p:cNvSpPr>
              <a:spLocks noChangeShapeType="1"/>
            </p:cNvSpPr>
            <p:nvPr/>
          </p:nvSpPr>
          <p:spPr bwMode="auto">
            <a:xfrm flipV="1">
              <a:off x="968" y="1575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8" name="Line 483"/>
            <p:cNvSpPr>
              <a:spLocks noChangeShapeType="1"/>
            </p:cNvSpPr>
            <p:nvPr/>
          </p:nvSpPr>
          <p:spPr bwMode="auto">
            <a:xfrm flipV="1">
              <a:off x="968" y="1548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9" name="Line 484"/>
            <p:cNvSpPr>
              <a:spLocks noChangeShapeType="1"/>
            </p:cNvSpPr>
            <p:nvPr/>
          </p:nvSpPr>
          <p:spPr bwMode="auto">
            <a:xfrm flipV="1">
              <a:off x="968" y="1524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0" name="Line 485"/>
            <p:cNvSpPr>
              <a:spLocks noChangeShapeType="1"/>
            </p:cNvSpPr>
            <p:nvPr/>
          </p:nvSpPr>
          <p:spPr bwMode="auto">
            <a:xfrm flipH="1" flipV="1">
              <a:off x="952" y="1504"/>
              <a:ext cx="11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1" name="Line 486"/>
            <p:cNvSpPr>
              <a:spLocks noChangeShapeType="1"/>
            </p:cNvSpPr>
            <p:nvPr/>
          </p:nvSpPr>
          <p:spPr bwMode="auto">
            <a:xfrm flipH="1" flipV="1">
              <a:off x="938" y="1487"/>
              <a:ext cx="18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2" name="Line 487"/>
            <p:cNvSpPr>
              <a:spLocks noChangeShapeType="1"/>
            </p:cNvSpPr>
            <p:nvPr/>
          </p:nvSpPr>
          <p:spPr bwMode="auto">
            <a:xfrm flipH="1" flipV="1">
              <a:off x="918" y="1468"/>
              <a:ext cx="1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3" name="Freeform 488"/>
            <p:cNvSpPr>
              <a:spLocks/>
            </p:cNvSpPr>
            <p:nvPr/>
          </p:nvSpPr>
          <p:spPr bwMode="auto">
            <a:xfrm>
              <a:off x="906" y="1454"/>
              <a:ext cx="1" cy="14"/>
            </a:xfrm>
            <a:custGeom>
              <a:avLst/>
              <a:gdLst>
                <a:gd name="T0" fmla="*/ 0 w 7"/>
                <a:gd name="T1" fmla="*/ 16 h 11"/>
                <a:gd name="T2" fmla="*/ 0 w 7"/>
                <a:gd name="T3" fmla="*/ 5 h 11"/>
                <a:gd name="T4" fmla="*/ 0 w 7"/>
                <a:gd name="T5" fmla="*/ 0 h 1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" h="11">
                  <a:moveTo>
                    <a:pt x="5" y="11"/>
                  </a:moveTo>
                  <a:lnTo>
                    <a:pt x="0" y="5"/>
                  </a:lnTo>
                  <a:lnTo>
                    <a:pt x="7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4" name="Line 489"/>
            <p:cNvSpPr>
              <a:spLocks noChangeShapeType="1"/>
            </p:cNvSpPr>
            <p:nvPr/>
          </p:nvSpPr>
          <p:spPr bwMode="auto">
            <a:xfrm flipV="1">
              <a:off x="922" y="1437"/>
              <a:ext cx="14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5" name="Line 490"/>
            <p:cNvSpPr>
              <a:spLocks noChangeShapeType="1"/>
            </p:cNvSpPr>
            <p:nvPr/>
          </p:nvSpPr>
          <p:spPr bwMode="auto">
            <a:xfrm flipV="1">
              <a:off x="940" y="1421"/>
              <a:ext cx="12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6" name="Line 491"/>
            <p:cNvSpPr>
              <a:spLocks noChangeShapeType="1"/>
            </p:cNvSpPr>
            <p:nvPr/>
          </p:nvSpPr>
          <p:spPr bwMode="auto">
            <a:xfrm flipV="1">
              <a:off x="961" y="1408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7" name="Line 492"/>
            <p:cNvSpPr>
              <a:spLocks noChangeShapeType="1"/>
            </p:cNvSpPr>
            <p:nvPr/>
          </p:nvSpPr>
          <p:spPr bwMode="auto">
            <a:xfrm flipV="1">
              <a:off x="981" y="1388"/>
              <a:ext cx="14" cy="1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8" name="Line 493"/>
            <p:cNvSpPr>
              <a:spLocks noChangeShapeType="1"/>
            </p:cNvSpPr>
            <p:nvPr/>
          </p:nvSpPr>
          <p:spPr bwMode="auto">
            <a:xfrm flipV="1">
              <a:off x="1000" y="1376"/>
              <a:ext cx="13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9" name="Line 494"/>
            <p:cNvSpPr>
              <a:spLocks noChangeShapeType="1"/>
            </p:cNvSpPr>
            <p:nvPr/>
          </p:nvSpPr>
          <p:spPr bwMode="auto">
            <a:xfrm flipH="1" flipV="1">
              <a:off x="1016" y="1352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0" name="Line 495"/>
            <p:cNvSpPr>
              <a:spLocks noChangeShapeType="1"/>
            </p:cNvSpPr>
            <p:nvPr/>
          </p:nvSpPr>
          <p:spPr bwMode="auto">
            <a:xfrm flipH="1" flipV="1">
              <a:off x="1011" y="1326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1" name="Line 496"/>
            <p:cNvSpPr>
              <a:spLocks noChangeShapeType="1"/>
            </p:cNvSpPr>
            <p:nvPr/>
          </p:nvSpPr>
          <p:spPr bwMode="auto">
            <a:xfrm flipH="1" flipV="1">
              <a:off x="1009" y="1306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2" name="Line 497"/>
            <p:cNvSpPr>
              <a:spLocks noChangeShapeType="1"/>
            </p:cNvSpPr>
            <p:nvPr/>
          </p:nvSpPr>
          <p:spPr bwMode="auto">
            <a:xfrm flipH="1" flipV="1">
              <a:off x="1002" y="1279"/>
              <a:ext cx="3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3" name="Line 498"/>
            <p:cNvSpPr>
              <a:spLocks noChangeShapeType="1"/>
            </p:cNvSpPr>
            <p:nvPr/>
          </p:nvSpPr>
          <p:spPr bwMode="auto">
            <a:xfrm flipH="1" flipV="1">
              <a:off x="996" y="1254"/>
              <a:ext cx="4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4" name="Line 499"/>
            <p:cNvSpPr>
              <a:spLocks noChangeShapeType="1"/>
            </p:cNvSpPr>
            <p:nvPr/>
          </p:nvSpPr>
          <p:spPr bwMode="auto">
            <a:xfrm flipH="1" flipV="1">
              <a:off x="996" y="1230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5" name="Line 500"/>
            <p:cNvSpPr>
              <a:spLocks noChangeShapeType="1"/>
            </p:cNvSpPr>
            <p:nvPr/>
          </p:nvSpPr>
          <p:spPr bwMode="auto">
            <a:xfrm flipH="1" flipV="1">
              <a:off x="989" y="1204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6" name="Line 501"/>
            <p:cNvSpPr>
              <a:spLocks noChangeShapeType="1"/>
            </p:cNvSpPr>
            <p:nvPr/>
          </p:nvSpPr>
          <p:spPr bwMode="auto">
            <a:xfrm flipH="1" flipV="1">
              <a:off x="984" y="1183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7" name="Line 502"/>
            <p:cNvSpPr>
              <a:spLocks noChangeShapeType="1"/>
            </p:cNvSpPr>
            <p:nvPr/>
          </p:nvSpPr>
          <p:spPr bwMode="auto">
            <a:xfrm flipH="1" flipV="1">
              <a:off x="981" y="1162"/>
              <a:ext cx="0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8" name="Line 503"/>
            <p:cNvSpPr>
              <a:spLocks noChangeShapeType="1"/>
            </p:cNvSpPr>
            <p:nvPr/>
          </p:nvSpPr>
          <p:spPr bwMode="auto">
            <a:xfrm>
              <a:off x="1301" y="1979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9" name="Line 504"/>
            <p:cNvSpPr>
              <a:spLocks noChangeShapeType="1"/>
            </p:cNvSpPr>
            <p:nvPr/>
          </p:nvSpPr>
          <p:spPr bwMode="auto">
            <a:xfrm>
              <a:off x="1326" y="1979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0" name="Line 505"/>
            <p:cNvSpPr>
              <a:spLocks noChangeShapeType="1"/>
            </p:cNvSpPr>
            <p:nvPr/>
          </p:nvSpPr>
          <p:spPr bwMode="auto">
            <a:xfrm>
              <a:off x="1351" y="1979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1" name="Line 506"/>
            <p:cNvSpPr>
              <a:spLocks noChangeShapeType="1"/>
            </p:cNvSpPr>
            <p:nvPr/>
          </p:nvSpPr>
          <p:spPr bwMode="auto">
            <a:xfrm>
              <a:off x="1376" y="1979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2" name="Freeform 507"/>
            <p:cNvSpPr>
              <a:spLocks/>
            </p:cNvSpPr>
            <p:nvPr/>
          </p:nvSpPr>
          <p:spPr bwMode="auto">
            <a:xfrm>
              <a:off x="1401" y="1970"/>
              <a:ext cx="20" cy="16"/>
            </a:xfrm>
            <a:custGeom>
              <a:avLst/>
              <a:gdLst>
                <a:gd name="T0" fmla="*/ 0 w 13"/>
                <a:gd name="T1" fmla="*/ 141 h 10"/>
                <a:gd name="T2" fmla="*/ 18 w 13"/>
                <a:gd name="T3" fmla="*/ 141 h 10"/>
                <a:gd name="T4" fmla="*/ 114 w 13"/>
                <a:gd name="T5" fmla="*/ 0 h 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2" y="10"/>
                  </a:lnTo>
                  <a:lnTo>
                    <a:pt x="13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3" name="Line 508"/>
            <p:cNvSpPr>
              <a:spLocks noChangeShapeType="1"/>
            </p:cNvSpPr>
            <p:nvPr/>
          </p:nvSpPr>
          <p:spPr bwMode="auto">
            <a:xfrm flipV="1">
              <a:off x="1420" y="1952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4" name="Line 509"/>
            <p:cNvSpPr>
              <a:spLocks noChangeShapeType="1"/>
            </p:cNvSpPr>
            <p:nvPr/>
          </p:nvSpPr>
          <p:spPr bwMode="auto">
            <a:xfrm flipV="1">
              <a:off x="1437" y="1936"/>
              <a:ext cx="6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5" name="Line 510"/>
            <p:cNvSpPr>
              <a:spLocks noChangeShapeType="1"/>
            </p:cNvSpPr>
            <p:nvPr/>
          </p:nvSpPr>
          <p:spPr bwMode="auto">
            <a:xfrm flipV="1">
              <a:off x="1455" y="1916"/>
              <a:ext cx="14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6" name="Line 511"/>
            <p:cNvSpPr>
              <a:spLocks noChangeShapeType="1"/>
            </p:cNvSpPr>
            <p:nvPr/>
          </p:nvSpPr>
          <p:spPr bwMode="auto">
            <a:xfrm flipV="1">
              <a:off x="1473" y="1899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7" name="Line 512"/>
            <p:cNvSpPr>
              <a:spLocks noChangeShapeType="1"/>
            </p:cNvSpPr>
            <p:nvPr/>
          </p:nvSpPr>
          <p:spPr bwMode="auto">
            <a:xfrm flipV="1">
              <a:off x="1493" y="1882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8" name="Line 513"/>
            <p:cNvSpPr>
              <a:spLocks noChangeShapeType="1"/>
            </p:cNvSpPr>
            <p:nvPr/>
          </p:nvSpPr>
          <p:spPr bwMode="auto">
            <a:xfrm flipV="1">
              <a:off x="1508" y="1865"/>
              <a:ext cx="9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9" name="Line 514"/>
            <p:cNvSpPr>
              <a:spLocks noChangeShapeType="1"/>
            </p:cNvSpPr>
            <p:nvPr/>
          </p:nvSpPr>
          <p:spPr bwMode="auto">
            <a:xfrm flipV="1">
              <a:off x="1528" y="1847"/>
              <a:ext cx="14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0" name="Line 515"/>
            <p:cNvSpPr>
              <a:spLocks noChangeShapeType="1"/>
            </p:cNvSpPr>
            <p:nvPr/>
          </p:nvSpPr>
          <p:spPr bwMode="auto">
            <a:xfrm flipV="1">
              <a:off x="1544" y="1830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1" name="Line 516"/>
            <p:cNvSpPr>
              <a:spLocks noChangeShapeType="1"/>
            </p:cNvSpPr>
            <p:nvPr/>
          </p:nvSpPr>
          <p:spPr bwMode="auto">
            <a:xfrm flipV="1">
              <a:off x="1562" y="1813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2" name="Line 517"/>
            <p:cNvSpPr>
              <a:spLocks noChangeShapeType="1"/>
            </p:cNvSpPr>
            <p:nvPr/>
          </p:nvSpPr>
          <p:spPr bwMode="auto">
            <a:xfrm flipV="1">
              <a:off x="1579" y="1797"/>
              <a:ext cx="12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3" name="Line 518"/>
            <p:cNvSpPr>
              <a:spLocks noChangeShapeType="1"/>
            </p:cNvSpPr>
            <p:nvPr/>
          </p:nvSpPr>
          <p:spPr bwMode="auto">
            <a:xfrm flipV="1">
              <a:off x="1600" y="1778"/>
              <a:ext cx="12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4" name="Line 519"/>
            <p:cNvSpPr>
              <a:spLocks noChangeShapeType="1"/>
            </p:cNvSpPr>
            <p:nvPr/>
          </p:nvSpPr>
          <p:spPr bwMode="auto">
            <a:xfrm flipV="1">
              <a:off x="1616" y="1761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5" name="Line 520"/>
            <p:cNvSpPr>
              <a:spLocks noChangeShapeType="1"/>
            </p:cNvSpPr>
            <p:nvPr/>
          </p:nvSpPr>
          <p:spPr bwMode="auto">
            <a:xfrm flipV="1">
              <a:off x="1633" y="1743"/>
              <a:ext cx="6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6" name="Line 521"/>
            <p:cNvSpPr>
              <a:spLocks noChangeShapeType="1"/>
            </p:cNvSpPr>
            <p:nvPr/>
          </p:nvSpPr>
          <p:spPr bwMode="auto">
            <a:xfrm flipV="1">
              <a:off x="1652" y="1727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7" name="Line 522"/>
            <p:cNvSpPr>
              <a:spLocks noChangeShapeType="1"/>
            </p:cNvSpPr>
            <p:nvPr/>
          </p:nvSpPr>
          <p:spPr bwMode="auto">
            <a:xfrm flipV="1">
              <a:off x="1671" y="1707"/>
              <a:ext cx="18" cy="1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8" name="Line 523"/>
            <p:cNvSpPr>
              <a:spLocks noChangeShapeType="1"/>
            </p:cNvSpPr>
            <p:nvPr/>
          </p:nvSpPr>
          <p:spPr bwMode="auto">
            <a:xfrm flipV="1">
              <a:off x="1689" y="1690"/>
              <a:ext cx="21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9" name="Line 524"/>
            <p:cNvSpPr>
              <a:spLocks noChangeShapeType="1"/>
            </p:cNvSpPr>
            <p:nvPr/>
          </p:nvSpPr>
          <p:spPr bwMode="auto">
            <a:xfrm flipV="1">
              <a:off x="1704" y="1678"/>
              <a:ext cx="8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0" name="Line 525"/>
            <p:cNvSpPr>
              <a:spLocks noChangeShapeType="1"/>
            </p:cNvSpPr>
            <p:nvPr/>
          </p:nvSpPr>
          <p:spPr bwMode="auto">
            <a:xfrm>
              <a:off x="1259" y="2127"/>
              <a:ext cx="1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1" name="Line 526"/>
            <p:cNvSpPr>
              <a:spLocks noChangeShapeType="1"/>
            </p:cNvSpPr>
            <p:nvPr/>
          </p:nvSpPr>
          <p:spPr bwMode="auto">
            <a:xfrm>
              <a:off x="1282" y="2133"/>
              <a:ext cx="19" cy="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2" name="Line 527"/>
            <p:cNvSpPr>
              <a:spLocks noChangeShapeType="1"/>
            </p:cNvSpPr>
            <p:nvPr/>
          </p:nvSpPr>
          <p:spPr bwMode="auto">
            <a:xfrm>
              <a:off x="1308" y="2136"/>
              <a:ext cx="18" cy="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3" name="Line 528"/>
            <p:cNvSpPr>
              <a:spLocks noChangeShapeType="1"/>
            </p:cNvSpPr>
            <p:nvPr/>
          </p:nvSpPr>
          <p:spPr bwMode="auto">
            <a:xfrm>
              <a:off x="1331" y="2141"/>
              <a:ext cx="17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4" name="Line 529"/>
            <p:cNvSpPr>
              <a:spLocks noChangeShapeType="1"/>
            </p:cNvSpPr>
            <p:nvPr/>
          </p:nvSpPr>
          <p:spPr bwMode="auto">
            <a:xfrm>
              <a:off x="1348" y="2157"/>
              <a:ext cx="3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5" name="Line 530"/>
            <p:cNvSpPr>
              <a:spLocks noChangeShapeType="1"/>
            </p:cNvSpPr>
            <p:nvPr/>
          </p:nvSpPr>
          <p:spPr bwMode="auto">
            <a:xfrm>
              <a:off x="1351" y="2181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6" name="Line 531"/>
            <p:cNvSpPr>
              <a:spLocks noChangeShapeType="1"/>
            </p:cNvSpPr>
            <p:nvPr/>
          </p:nvSpPr>
          <p:spPr bwMode="auto">
            <a:xfrm>
              <a:off x="1353" y="2204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7" name="Freeform 532"/>
            <p:cNvSpPr>
              <a:spLocks/>
            </p:cNvSpPr>
            <p:nvPr/>
          </p:nvSpPr>
          <p:spPr bwMode="auto">
            <a:xfrm>
              <a:off x="1355" y="2230"/>
              <a:ext cx="17" cy="16"/>
            </a:xfrm>
            <a:custGeom>
              <a:avLst/>
              <a:gdLst>
                <a:gd name="T0" fmla="*/ 0 w 12"/>
                <a:gd name="T1" fmla="*/ 0 h 11"/>
                <a:gd name="T2" fmla="*/ 0 w 12"/>
                <a:gd name="T3" fmla="*/ 34 h 11"/>
                <a:gd name="T4" fmla="*/ 49 w 12"/>
                <a:gd name="T5" fmla="*/ 96 h 1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" h="11">
                  <a:moveTo>
                    <a:pt x="0" y="0"/>
                  </a:moveTo>
                  <a:lnTo>
                    <a:pt x="0" y="4"/>
                  </a:lnTo>
                  <a:lnTo>
                    <a:pt x="12" y="11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8" name="Line 533"/>
            <p:cNvSpPr>
              <a:spLocks noChangeShapeType="1"/>
            </p:cNvSpPr>
            <p:nvPr/>
          </p:nvSpPr>
          <p:spPr bwMode="auto">
            <a:xfrm>
              <a:off x="1374" y="2243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9" name="Line 534"/>
            <p:cNvSpPr>
              <a:spLocks noChangeShapeType="1"/>
            </p:cNvSpPr>
            <p:nvPr/>
          </p:nvSpPr>
          <p:spPr bwMode="auto">
            <a:xfrm>
              <a:off x="1397" y="2260"/>
              <a:ext cx="23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0" name="Line 535"/>
            <p:cNvSpPr>
              <a:spLocks noChangeShapeType="1"/>
            </p:cNvSpPr>
            <p:nvPr/>
          </p:nvSpPr>
          <p:spPr bwMode="auto">
            <a:xfrm>
              <a:off x="1415" y="2269"/>
              <a:ext cx="15" cy="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1" name="Line 536"/>
            <p:cNvSpPr>
              <a:spLocks noChangeShapeType="1"/>
            </p:cNvSpPr>
            <p:nvPr/>
          </p:nvSpPr>
          <p:spPr bwMode="auto">
            <a:xfrm>
              <a:off x="1437" y="2285"/>
              <a:ext cx="14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2" name="Line 537"/>
            <p:cNvSpPr>
              <a:spLocks noChangeShapeType="1"/>
            </p:cNvSpPr>
            <p:nvPr/>
          </p:nvSpPr>
          <p:spPr bwMode="auto">
            <a:xfrm>
              <a:off x="1458" y="2298"/>
              <a:ext cx="14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3" name="Line 538"/>
            <p:cNvSpPr>
              <a:spLocks noChangeShapeType="1"/>
            </p:cNvSpPr>
            <p:nvPr/>
          </p:nvSpPr>
          <p:spPr bwMode="auto">
            <a:xfrm>
              <a:off x="1479" y="2315"/>
              <a:ext cx="14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4" name="Line 539"/>
            <p:cNvSpPr>
              <a:spLocks noChangeShapeType="1"/>
            </p:cNvSpPr>
            <p:nvPr/>
          </p:nvSpPr>
          <p:spPr bwMode="auto">
            <a:xfrm>
              <a:off x="1499" y="2325"/>
              <a:ext cx="18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5" name="Line 540"/>
            <p:cNvSpPr>
              <a:spLocks noChangeShapeType="1"/>
            </p:cNvSpPr>
            <p:nvPr/>
          </p:nvSpPr>
          <p:spPr bwMode="auto">
            <a:xfrm>
              <a:off x="1522" y="2338"/>
              <a:ext cx="21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6" name="Line 541"/>
            <p:cNvSpPr>
              <a:spLocks noChangeShapeType="1"/>
            </p:cNvSpPr>
            <p:nvPr/>
          </p:nvSpPr>
          <p:spPr bwMode="auto">
            <a:xfrm>
              <a:off x="1543" y="2354"/>
              <a:ext cx="25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7" name="Line 542"/>
            <p:cNvSpPr>
              <a:spLocks noChangeShapeType="1"/>
            </p:cNvSpPr>
            <p:nvPr/>
          </p:nvSpPr>
          <p:spPr bwMode="auto">
            <a:xfrm flipV="1">
              <a:off x="1569" y="2350"/>
              <a:ext cx="2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8" name="Freeform 543"/>
            <p:cNvSpPr>
              <a:spLocks/>
            </p:cNvSpPr>
            <p:nvPr/>
          </p:nvSpPr>
          <p:spPr bwMode="auto">
            <a:xfrm>
              <a:off x="1593" y="2350"/>
              <a:ext cx="22" cy="0"/>
            </a:xfrm>
            <a:custGeom>
              <a:avLst/>
              <a:gdLst>
                <a:gd name="T0" fmla="*/ 0 w 15"/>
                <a:gd name="T1" fmla="*/ 0 h 4"/>
                <a:gd name="T2" fmla="*/ 127 w 15"/>
                <a:gd name="T3" fmla="*/ 0 h 4"/>
                <a:gd name="T4" fmla="*/ 127 w 15"/>
                <a:gd name="T5" fmla="*/ 0 h 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" h="4">
                  <a:moveTo>
                    <a:pt x="0" y="0"/>
                  </a:moveTo>
                  <a:lnTo>
                    <a:pt x="15" y="0"/>
                  </a:lnTo>
                  <a:lnTo>
                    <a:pt x="15" y="4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9" name="Line 544"/>
            <p:cNvSpPr>
              <a:spLocks noChangeShapeType="1"/>
            </p:cNvSpPr>
            <p:nvPr/>
          </p:nvSpPr>
          <p:spPr bwMode="auto">
            <a:xfrm flipH="1">
              <a:off x="1604" y="2362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0" name="Line 545"/>
            <p:cNvSpPr>
              <a:spLocks noChangeShapeType="1"/>
            </p:cNvSpPr>
            <p:nvPr/>
          </p:nvSpPr>
          <p:spPr bwMode="auto">
            <a:xfrm flipH="1">
              <a:off x="1600" y="2385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1" name="Line 546"/>
            <p:cNvSpPr>
              <a:spLocks noChangeShapeType="1"/>
            </p:cNvSpPr>
            <p:nvPr/>
          </p:nvSpPr>
          <p:spPr bwMode="auto">
            <a:xfrm flipH="1">
              <a:off x="1600" y="2410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2" name="Line 547"/>
            <p:cNvSpPr>
              <a:spLocks noChangeShapeType="1"/>
            </p:cNvSpPr>
            <p:nvPr/>
          </p:nvSpPr>
          <p:spPr bwMode="auto">
            <a:xfrm flipH="1">
              <a:off x="1593" y="2437"/>
              <a:ext cx="4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3" name="Freeform 548"/>
            <p:cNvSpPr>
              <a:spLocks/>
            </p:cNvSpPr>
            <p:nvPr/>
          </p:nvSpPr>
          <p:spPr bwMode="auto">
            <a:xfrm>
              <a:off x="1592" y="2460"/>
              <a:ext cx="0" cy="13"/>
            </a:xfrm>
            <a:custGeom>
              <a:avLst/>
              <a:gdLst>
                <a:gd name="T0" fmla="*/ 1 w 2"/>
                <a:gd name="T1" fmla="*/ 0 h 14"/>
                <a:gd name="T2" fmla="*/ 0 w 2"/>
                <a:gd name="T3" fmla="*/ 3 h 14"/>
                <a:gd name="T4" fmla="*/ 0 w 2"/>
                <a:gd name="T5" fmla="*/ 7 h 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" h="14">
                  <a:moveTo>
                    <a:pt x="2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4" name="Line 549"/>
            <p:cNvSpPr>
              <a:spLocks noChangeShapeType="1"/>
            </p:cNvSpPr>
            <p:nvPr/>
          </p:nvSpPr>
          <p:spPr bwMode="auto">
            <a:xfrm>
              <a:off x="1592" y="2482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5" name="Line 550"/>
            <p:cNvSpPr>
              <a:spLocks noChangeShapeType="1"/>
            </p:cNvSpPr>
            <p:nvPr/>
          </p:nvSpPr>
          <p:spPr bwMode="auto">
            <a:xfrm>
              <a:off x="1592" y="2511"/>
              <a:ext cx="0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6" name="Line 551"/>
            <p:cNvSpPr>
              <a:spLocks noChangeShapeType="1"/>
            </p:cNvSpPr>
            <p:nvPr/>
          </p:nvSpPr>
          <p:spPr bwMode="auto">
            <a:xfrm>
              <a:off x="1592" y="2533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7" name="Line 552"/>
            <p:cNvSpPr>
              <a:spLocks noChangeShapeType="1"/>
            </p:cNvSpPr>
            <p:nvPr/>
          </p:nvSpPr>
          <p:spPr bwMode="auto">
            <a:xfrm>
              <a:off x="1592" y="2559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8" name="Line 553"/>
            <p:cNvSpPr>
              <a:spLocks noChangeShapeType="1"/>
            </p:cNvSpPr>
            <p:nvPr/>
          </p:nvSpPr>
          <p:spPr bwMode="auto">
            <a:xfrm>
              <a:off x="1592" y="2584"/>
              <a:ext cx="0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9" name="Line 554"/>
            <p:cNvSpPr>
              <a:spLocks noChangeShapeType="1"/>
            </p:cNvSpPr>
            <p:nvPr/>
          </p:nvSpPr>
          <p:spPr bwMode="auto">
            <a:xfrm>
              <a:off x="1592" y="2611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0" name="Line 555"/>
            <p:cNvSpPr>
              <a:spLocks noChangeShapeType="1"/>
            </p:cNvSpPr>
            <p:nvPr/>
          </p:nvSpPr>
          <p:spPr bwMode="auto">
            <a:xfrm>
              <a:off x="1592" y="2633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1" name="Line 556"/>
            <p:cNvSpPr>
              <a:spLocks noChangeShapeType="1"/>
            </p:cNvSpPr>
            <p:nvPr/>
          </p:nvSpPr>
          <p:spPr bwMode="auto">
            <a:xfrm>
              <a:off x="1592" y="2658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2" name="Line 557"/>
            <p:cNvSpPr>
              <a:spLocks noChangeShapeType="1"/>
            </p:cNvSpPr>
            <p:nvPr/>
          </p:nvSpPr>
          <p:spPr bwMode="auto">
            <a:xfrm>
              <a:off x="1592" y="2682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3" name="Line 558"/>
            <p:cNvSpPr>
              <a:spLocks noChangeShapeType="1"/>
            </p:cNvSpPr>
            <p:nvPr/>
          </p:nvSpPr>
          <p:spPr bwMode="auto">
            <a:xfrm>
              <a:off x="1592" y="2707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4" name="Line 559"/>
            <p:cNvSpPr>
              <a:spLocks noChangeShapeType="1"/>
            </p:cNvSpPr>
            <p:nvPr/>
          </p:nvSpPr>
          <p:spPr bwMode="auto">
            <a:xfrm>
              <a:off x="1592" y="2733"/>
              <a:ext cx="0" cy="2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5" name="Line 560"/>
            <p:cNvSpPr>
              <a:spLocks noChangeShapeType="1"/>
            </p:cNvSpPr>
            <p:nvPr/>
          </p:nvSpPr>
          <p:spPr bwMode="auto">
            <a:xfrm flipH="1">
              <a:off x="1575" y="2756"/>
              <a:ext cx="18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6" name="Line 561"/>
            <p:cNvSpPr>
              <a:spLocks noChangeShapeType="1"/>
            </p:cNvSpPr>
            <p:nvPr/>
          </p:nvSpPr>
          <p:spPr bwMode="auto">
            <a:xfrm flipH="1">
              <a:off x="1551" y="2767"/>
              <a:ext cx="19" cy="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7" name="Line 562"/>
            <p:cNvSpPr>
              <a:spLocks noChangeShapeType="1"/>
            </p:cNvSpPr>
            <p:nvPr/>
          </p:nvSpPr>
          <p:spPr bwMode="auto">
            <a:xfrm flipH="1">
              <a:off x="1529" y="2772"/>
              <a:ext cx="15" cy="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8" name="Line 563"/>
            <p:cNvSpPr>
              <a:spLocks noChangeShapeType="1"/>
            </p:cNvSpPr>
            <p:nvPr/>
          </p:nvSpPr>
          <p:spPr bwMode="auto">
            <a:xfrm flipH="1">
              <a:off x="1504" y="2780"/>
              <a:ext cx="1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9" name="Line 564"/>
            <p:cNvSpPr>
              <a:spLocks noChangeShapeType="1"/>
            </p:cNvSpPr>
            <p:nvPr/>
          </p:nvSpPr>
          <p:spPr bwMode="auto">
            <a:xfrm flipH="1">
              <a:off x="1480" y="2788"/>
              <a:ext cx="15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0" name="Freeform 565"/>
            <p:cNvSpPr>
              <a:spLocks/>
            </p:cNvSpPr>
            <p:nvPr/>
          </p:nvSpPr>
          <p:spPr bwMode="auto">
            <a:xfrm>
              <a:off x="1462" y="2801"/>
              <a:ext cx="6" cy="6"/>
            </a:xfrm>
            <a:custGeom>
              <a:avLst/>
              <a:gdLst>
                <a:gd name="T0" fmla="*/ 1 w 11"/>
                <a:gd name="T1" fmla="*/ 0 h 10"/>
                <a:gd name="T2" fmla="*/ 0 w 11"/>
                <a:gd name="T3" fmla="*/ 1 h 10"/>
                <a:gd name="T4" fmla="*/ 0 w 11"/>
                <a:gd name="T5" fmla="*/ 1 h 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" h="10">
                  <a:moveTo>
                    <a:pt x="11" y="0"/>
                  </a:moveTo>
                  <a:lnTo>
                    <a:pt x="0" y="4"/>
                  </a:lnTo>
                  <a:lnTo>
                    <a:pt x="0" y="1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1" name="Line 566"/>
            <p:cNvSpPr>
              <a:spLocks noChangeShapeType="1"/>
            </p:cNvSpPr>
            <p:nvPr/>
          </p:nvSpPr>
          <p:spPr bwMode="auto">
            <a:xfrm>
              <a:off x="1462" y="2812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2" name="Line 567"/>
            <p:cNvSpPr>
              <a:spLocks noChangeShapeType="1"/>
            </p:cNvSpPr>
            <p:nvPr/>
          </p:nvSpPr>
          <p:spPr bwMode="auto">
            <a:xfrm>
              <a:off x="1462" y="2837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3" name="Freeform 568"/>
            <p:cNvSpPr>
              <a:spLocks/>
            </p:cNvSpPr>
            <p:nvPr/>
          </p:nvSpPr>
          <p:spPr bwMode="auto">
            <a:xfrm>
              <a:off x="1462" y="2863"/>
              <a:ext cx="6" cy="16"/>
            </a:xfrm>
            <a:custGeom>
              <a:avLst/>
              <a:gdLst>
                <a:gd name="T0" fmla="*/ 0 w 9"/>
                <a:gd name="T1" fmla="*/ 0 h 12"/>
                <a:gd name="T2" fmla="*/ 0 w 9"/>
                <a:gd name="T3" fmla="*/ 3 h 12"/>
                <a:gd name="T4" fmla="*/ 1 w 9"/>
                <a:gd name="T5" fmla="*/ 12 h 1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" h="12">
                  <a:moveTo>
                    <a:pt x="0" y="0"/>
                  </a:moveTo>
                  <a:lnTo>
                    <a:pt x="0" y="3"/>
                  </a:lnTo>
                  <a:lnTo>
                    <a:pt x="9" y="12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4" name="Line 569"/>
            <p:cNvSpPr>
              <a:spLocks noChangeShapeType="1"/>
            </p:cNvSpPr>
            <p:nvPr/>
          </p:nvSpPr>
          <p:spPr bwMode="auto">
            <a:xfrm>
              <a:off x="1477" y="2882"/>
              <a:ext cx="11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5" name="Line 570"/>
            <p:cNvSpPr>
              <a:spLocks noChangeShapeType="1"/>
            </p:cNvSpPr>
            <p:nvPr/>
          </p:nvSpPr>
          <p:spPr bwMode="auto">
            <a:xfrm>
              <a:off x="1493" y="2900"/>
              <a:ext cx="11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6" name="Line 571"/>
            <p:cNvSpPr>
              <a:spLocks noChangeShapeType="1"/>
            </p:cNvSpPr>
            <p:nvPr/>
          </p:nvSpPr>
          <p:spPr bwMode="auto">
            <a:xfrm>
              <a:off x="1508" y="2923"/>
              <a:ext cx="9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7" name="Line 572"/>
            <p:cNvSpPr>
              <a:spLocks noChangeShapeType="1"/>
            </p:cNvSpPr>
            <p:nvPr/>
          </p:nvSpPr>
          <p:spPr bwMode="auto">
            <a:xfrm>
              <a:off x="1609" y="2354"/>
              <a:ext cx="13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8" name="Line 573"/>
            <p:cNvSpPr>
              <a:spLocks noChangeShapeType="1"/>
            </p:cNvSpPr>
            <p:nvPr/>
          </p:nvSpPr>
          <p:spPr bwMode="auto">
            <a:xfrm>
              <a:off x="1632" y="2368"/>
              <a:ext cx="18" cy="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9" name="Line 574"/>
            <p:cNvSpPr>
              <a:spLocks noChangeShapeType="1"/>
            </p:cNvSpPr>
            <p:nvPr/>
          </p:nvSpPr>
          <p:spPr bwMode="auto">
            <a:xfrm>
              <a:off x="1657" y="2378"/>
              <a:ext cx="14" cy="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0" name="Line 575"/>
            <p:cNvSpPr>
              <a:spLocks noChangeShapeType="1"/>
            </p:cNvSpPr>
            <p:nvPr/>
          </p:nvSpPr>
          <p:spPr bwMode="auto">
            <a:xfrm>
              <a:off x="1677" y="2390"/>
              <a:ext cx="15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1" name="Line 576"/>
            <p:cNvSpPr>
              <a:spLocks noChangeShapeType="1"/>
            </p:cNvSpPr>
            <p:nvPr/>
          </p:nvSpPr>
          <p:spPr bwMode="auto">
            <a:xfrm>
              <a:off x="1700" y="2400"/>
              <a:ext cx="15" cy="2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2" name="Line 577"/>
            <p:cNvSpPr>
              <a:spLocks noChangeShapeType="1"/>
            </p:cNvSpPr>
            <p:nvPr/>
          </p:nvSpPr>
          <p:spPr bwMode="auto">
            <a:xfrm>
              <a:off x="1722" y="2410"/>
              <a:ext cx="15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3" name="Line 578"/>
            <p:cNvSpPr>
              <a:spLocks noChangeShapeType="1"/>
            </p:cNvSpPr>
            <p:nvPr/>
          </p:nvSpPr>
          <p:spPr bwMode="auto">
            <a:xfrm>
              <a:off x="1746" y="2422"/>
              <a:ext cx="15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4" name="Line 579"/>
            <p:cNvSpPr>
              <a:spLocks noChangeShapeType="1"/>
            </p:cNvSpPr>
            <p:nvPr/>
          </p:nvSpPr>
          <p:spPr bwMode="auto">
            <a:xfrm>
              <a:off x="1766" y="2431"/>
              <a:ext cx="18" cy="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5" name="Line 580"/>
            <p:cNvSpPr>
              <a:spLocks noChangeShapeType="1"/>
            </p:cNvSpPr>
            <p:nvPr/>
          </p:nvSpPr>
          <p:spPr bwMode="auto">
            <a:xfrm flipV="1">
              <a:off x="1787" y="2427"/>
              <a:ext cx="22" cy="1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6" name="Line 581"/>
            <p:cNvSpPr>
              <a:spLocks noChangeShapeType="1"/>
            </p:cNvSpPr>
            <p:nvPr/>
          </p:nvSpPr>
          <p:spPr bwMode="auto">
            <a:xfrm flipV="1">
              <a:off x="1810" y="2407"/>
              <a:ext cx="7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7" name="Line 582"/>
            <p:cNvSpPr>
              <a:spLocks noChangeShapeType="1"/>
            </p:cNvSpPr>
            <p:nvPr/>
          </p:nvSpPr>
          <p:spPr bwMode="auto">
            <a:xfrm flipV="1">
              <a:off x="1823" y="2390"/>
              <a:ext cx="12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8" name="Line 583"/>
            <p:cNvSpPr>
              <a:spLocks noChangeShapeType="1"/>
            </p:cNvSpPr>
            <p:nvPr/>
          </p:nvSpPr>
          <p:spPr bwMode="auto">
            <a:xfrm flipV="1">
              <a:off x="1844" y="2371"/>
              <a:ext cx="13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9" name="Line 584"/>
            <p:cNvSpPr>
              <a:spLocks noChangeShapeType="1"/>
            </p:cNvSpPr>
            <p:nvPr/>
          </p:nvSpPr>
          <p:spPr bwMode="auto">
            <a:xfrm flipV="1">
              <a:off x="1860" y="2355"/>
              <a:ext cx="25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0" name="Line 585"/>
            <p:cNvSpPr>
              <a:spLocks noChangeShapeType="1"/>
            </p:cNvSpPr>
            <p:nvPr/>
          </p:nvSpPr>
          <p:spPr bwMode="auto">
            <a:xfrm flipV="1">
              <a:off x="1879" y="2337"/>
              <a:ext cx="3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1" name="Line 586"/>
            <p:cNvSpPr>
              <a:spLocks noChangeShapeType="1"/>
            </p:cNvSpPr>
            <p:nvPr/>
          </p:nvSpPr>
          <p:spPr bwMode="auto">
            <a:xfrm flipV="1">
              <a:off x="1894" y="2320"/>
              <a:ext cx="14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2" name="Line 587"/>
            <p:cNvSpPr>
              <a:spLocks noChangeShapeType="1"/>
            </p:cNvSpPr>
            <p:nvPr/>
          </p:nvSpPr>
          <p:spPr bwMode="auto">
            <a:xfrm flipV="1">
              <a:off x="1912" y="2303"/>
              <a:ext cx="1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3" name="Line 588"/>
            <p:cNvSpPr>
              <a:spLocks noChangeShapeType="1"/>
            </p:cNvSpPr>
            <p:nvPr/>
          </p:nvSpPr>
          <p:spPr bwMode="auto">
            <a:xfrm flipV="1">
              <a:off x="1931" y="2283"/>
              <a:ext cx="2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4" name="Line 589"/>
            <p:cNvSpPr>
              <a:spLocks noChangeShapeType="1"/>
            </p:cNvSpPr>
            <p:nvPr/>
          </p:nvSpPr>
          <p:spPr bwMode="auto">
            <a:xfrm flipV="1">
              <a:off x="1949" y="2269"/>
              <a:ext cx="7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5" name="Freeform 590"/>
            <p:cNvSpPr>
              <a:spLocks/>
            </p:cNvSpPr>
            <p:nvPr/>
          </p:nvSpPr>
          <p:spPr bwMode="auto">
            <a:xfrm>
              <a:off x="1964" y="2248"/>
              <a:ext cx="11" cy="17"/>
            </a:xfrm>
            <a:custGeom>
              <a:avLst/>
              <a:gdLst>
                <a:gd name="T0" fmla="*/ 0 w 8"/>
                <a:gd name="T1" fmla="*/ 36 h 14"/>
                <a:gd name="T2" fmla="*/ 25 w 8"/>
                <a:gd name="T3" fmla="*/ 13 h 14"/>
                <a:gd name="T4" fmla="*/ 25 w 8"/>
                <a:gd name="T5" fmla="*/ 0 h 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" h="14">
                  <a:moveTo>
                    <a:pt x="0" y="14"/>
                  </a:moveTo>
                  <a:lnTo>
                    <a:pt x="8" y="5"/>
                  </a:lnTo>
                  <a:lnTo>
                    <a:pt x="8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6" name="Line 591"/>
            <p:cNvSpPr>
              <a:spLocks noChangeShapeType="1"/>
            </p:cNvSpPr>
            <p:nvPr/>
          </p:nvSpPr>
          <p:spPr bwMode="auto">
            <a:xfrm flipH="1" flipV="1">
              <a:off x="1967" y="2223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7" name="Line 592"/>
            <p:cNvSpPr>
              <a:spLocks noChangeShapeType="1"/>
            </p:cNvSpPr>
            <p:nvPr/>
          </p:nvSpPr>
          <p:spPr bwMode="auto">
            <a:xfrm flipH="1" flipV="1">
              <a:off x="1961" y="2199"/>
              <a:ext cx="2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8" name="Line 593"/>
            <p:cNvSpPr>
              <a:spLocks noChangeShapeType="1"/>
            </p:cNvSpPr>
            <p:nvPr/>
          </p:nvSpPr>
          <p:spPr bwMode="auto">
            <a:xfrm flipH="1" flipV="1">
              <a:off x="1957" y="2177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9" name="Line 594"/>
            <p:cNvSpPr>
              <a:spLocks noChangeShapeType="1"/>
            </p:cNvSpPr>
            <p:nvPr/>
          </p:nvSpPr>
          <p:spPr bwMode="auto">
            <a:xfrm flipH="1" flipV="1">
              <a:off x="1949" y="2151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0" name="Line 595"/>
            <p:cNvSpPr>
              <a:spLocks noChangeShapeType="1"/>
            </p:cNvSpPr>
            <p:nvPr/>
          </p:nvSpPr>
          <p:spPr bwMode="auto">
            <a:xfrm flipH="1" flipV="1">
              <a:off x="1944" y="2127"/>
              <a:ext cx="0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1" name="Line 596"/>
            <p:cNvSpPr>
              <a:spLocks noChangeShapeType="1"/>
            </p:cNvSpPr>
            <p:nvPr/>
          </p:nvSpPr>
          <p:spPr bwMode="auto">
            <a:xfrm flipH="1" flipV="1">
              <a:off x="1936" y="2103"/>
              <a:ext cx="4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2" name="Line 597"/>
            <p:cNvSpPr>
              <a:spLocks noChangeShapeType="1"/>
            </p:cNvSpPr>
            <p:nvPr/>
          </p:nvSpPr>
          <p:spPr bwMode="auto">
            <a:xfrm flipV="1">
              <a:off x="1935" y="2093"/>
              <a:ext cx="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3" name="Line 598"/>
            <p:cNvSpPr>
              <a:spLocks noChangeShapeType="1"/>
            </p:cNvSpPr>
            <p:nvPr/>
          </p:nvSpPr>
          <p:spPr bwMode="auto">
            <a:xfrm>
              <a:off x="1975" y="2255"/>
              <a:ext cx="21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4" name="Line 599"/>
            <p:cNvSpPr>
              <a:spLocks noChangeShapeType="1"/>
            </p:cNvSpPr>
            <p:nvPr/>
          </p:nvSpPr>
          <p:spPr bwMode="auto">
            <a:xfrm>
              <a:off x="2007" y="2255"/>
              <a:ext cx="21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5" name="Line 600"/>
            <p:cNvSpPr>
              <a:spLocks noChangeShapeType="1"/>
            </p:cNvSpPr>
            <p:nvPr/>
          </p:nvSpPr>
          <p:spPr bwMode="auto">
            <a:xfrm>
              <a:off x="2031" y="2255"/>
              <a:ext cx="21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6" name="Line 601"/>
            <p:cNvSpPr>
              <a:spLocks noChangeShapeType="1"/>
            </p:cNvSpPr>
            <p:nvPr/>
          </p:nvSpPr>
          <p:spPr bwMode="auto">
            <a:xfrm>
              <a:off x="2054" y="2255"/>
              <a:ext cx="2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7" name="Line 602"/>
            <p:cNvSpPr>
              <a:spLocks noChangeShapeType="1"/>
            </p:cNvSpPr>
            <p:nvPr/>
          </p:nvSpPr>
          <p:spPr bwMode="auto">
            <a:xfrm>
              <a:off x="2079" y="2255"/>
              <a:ext cx="2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8" name="Line 603"/>
            <p:cNvSpPr>
              <a:spLocks noChangeShapeType="1"/>
            </p:cNvSpPr>
            <p:nvPr/>
          </p:nvSpPr>
          <p:spPr bwMode="auto">
            <a:xfrm>
              <a:off x="2103" y="2255"/>
              <a:ext cx="10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9" name="Line 604"/>
            <p:cNvSpPr>
              <a:spLocks noChangeShapeType="1"/>
            </p:cNvSpPr>
            <p:nvPr/>
          </p:nvSpPr>
          <p:spPr bwMode="auto">
            <a:xfrm>
              <a:off x="2118" y="2272"/>
              <a:ext cx="8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30" name="Line 605"/>
            <p:cNvSpPr>
              <a:spLocks noChangeShapeType="1"/>
            </p:cNvSpPr>
            <p:nvPr/>
          </p:nvSpPr>
          <p:spPr bwMode="auto">
            <a:xfrm>
              <a:off x="2132" y="2293"/>
              <a:ext cx="10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</p:grpSp>
      <p:grpSp>
        <p:nvGrpSpPr>
          <p:cNvPr id="22532" name="Group 606"/>
          <p:cNvGrpSpPr>
            <a:grpSpLocks/>
          </p:cNvGrpSpPr>
          <p:nvPr/>
        </p:nvGrpSpPr>
        <p:grpSpPr bwMode="auto">
          <a:xfrm>
            <a:off x="1081088" y="3725863"/>
            <a:ext cx="7494587" cy="2151062"/>
            <a:chOff x="281" y="2372"/>
            <a:chExt cx="5210" cy="1545"/>
          </a:xfrm>
        </p:grpSpPr>
        <p:grpSp>
          <p:nvGrpSpPr>
            <p:cNvPr id="22536" name="Group 607"/>
            <p:cNvGrpSpPr>
              <a:grpSpLocks/>
            </p:cNvGrpSpPr>
            <p:nvPr/>
          </p:nvGrpSpPr>
          <p:grpSpPr bwMode="auto">
            <a:xfrm>
              <a:off x="3895" y="2493"/>
              <a:ext cx="1596" cy="1424"/>
              <a:chOff x="3869" y="2243"/>
              <a:chExt cx="1596" cy="1424"/>
            </a:xfrm>
          </p:grpSpPr>
          <p:sp>
            <p:nvSpPr>
              <p:cNvPr id="131" name="Line 608"/>
              <p:cNvSpPr>
                <a:spLocks noChangeShapeType="1"/>
              </p:cNvSpPr>
              <p:nvPr/>
            </p:nvSpPr>
            <p:spPr bwMode="auto">
              <a:xfrm flipH="1">
                <a:off x="4705" y="2270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2" name="Line 609"/>
              <p:cNvSpPr>
                <a:spLocks noChangeShapeType="1"/>
              </p:cNvSpPr>
              <p:nvPr/>
            </p:nvSpPr>
            <p:spPr bwMode="auto">
              <a:xfrm flipH="1">
                <a:off x="4688" y="2291"/>
                <a:ext cx="3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3" name="Line 610"/>
              <p:cNvSpPr>
                <a:spLocks noChangeShapeType="1"/>
              </p:cNvSpPr>
              <p:nvPr/>
            </p:nvSpPr>
            <p:spPr bwMode="auto">
              <a:xfrm flipH="1">
                <a:off x="4676" y="2312"/>
                <a:ext cx="1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4" name="Line 611"/>
              <p:cNvSpPr>
                <a:spLocks noChangeShapeType="1"/>
              </p:cNvSpPr>
              <p:nvPr/>
            </p:nvSpPr>
            <p:spPr bwMode="auto">
              <a:xfrm flipH="1">
                <a:off x="4662" y="2336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5" name="Line 612"/>
              <p:cNvSpPr>
                <a:spLocks noChangeShapeType="1"/>
              </p:cNvSpPr>
              <p:nvPr/>
            </p:nvSpPr>
            <p:spPr bwMode="auto">
              <a:xfrm flipH="1">
                <a:off x="4652" y="2355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6" name="Line 613"/>
              <p:cNvSpPr>
                <a:spLocks noChangeShapeType="1"/>
              </p:cNvSpPr>
              <p:nvPr/>
            </p:nvSpPr>
            <p:spPr bwMode="auto">
              <a:xfrm flipH="1">
                <a:off x="4641" y="2375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7" name="Line 614"/>
              <p:cNvSpPr>
                <a:spLocks noChangeShapeType="1"/>
              </p:cNvSpPr>
              <p:nvPr/>
            </p:nvSpPr>
            <p:spPr bwMode="auto">
              <a:xfrm flipH="1">
                <a:off x="4623" y="2393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8" name="Line 615"/>
              <p:cNvSpPr>
                <a:spLocks noChangeShapeType="1"/>
              </p:cNvSpPr>
              <p:nvPr/>
            </p:nvSpPr>
            <p:spPr bwMode="auto">
              <a:xfrm flipH="1">
                <a:off x="4609" y="2424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9" name="Line 616"/>
              <p:cNvSpPr>
                <a:spLocks noChangeShapeType="1"/>
              </p:cNvSpPr>
              <p:nvPr/>
            </p:nvSpPr>
            <p:spPr bwMode="auto">
              <a:xfrm flipH="1">
                <a:off x="4598" y="2441"/>
                <a:ext cx="22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0" name="Line 617"/>
              <p:cNvSpPr>
                <a:spLocks noChangeShapeType="1"/>
              </p:cNvSpPr>
              <p:nvPr/>
            </p:nvSpPr>
            <p:spPr bwMode="auto">
              <a:xfrm flipH="1">
                <a:off x="4588" y="2458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1" name="Line 618"/>
              <p:cNvSpPr>
                <a:spLocks noChangeShapeType="1"/>
              </p:cNvSpPr>
              <p:nvPr/>
            </p:nvSpPr>
            <p:spPr bwMode="auto">
              <a:xfrm flipH="1">
                <a:off x="4568" y="2478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2" name="Line 619"/>
              <p:cNvSpPr>
                <a:spLocks noChangeShapeType="1"/>
              </p:cNvSpPr>
              <p:nvPr/>
            </p:nvSpPr>
            <p:spPr bwMode="auto">
              <a:xfrm flipH="1">
                <a:off x="4556" y="2502"/>
                <a:ext cx="11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3" name="Line 620"/>
              <p:cNvSpPr>
                <a:spLocks noChangeShapeType="1"/>
              </p:cNvSpPr>
              <p:nvPr/>
            </p:nvSpPr>
            <p:spPr bwMode="auto">
              <a:xfrm>
                <a:off x="4556" y="252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4" name="Line 621"/>
              <p:cNvSpPr>
                <a:spLocks noChangeShapeType="1"/>
              </p:cNvSpPr>
              <p:nvPr/>
            </p:nvSpPr>
            <p:spPr bwMode="auto">
              <a:xfrm>
                <a:off x="4556" y="2548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5" name="Line 622"/>
              <p:cNvSpPr>
                <a:spLocks noChangeShapeType="1"/>
              </p:cNvSpPr>
              <p:nvPr/>
            </p:nvSpPr>
            <p:spPr bwMode="auto">
              <a:xfrm>
                <a:off x="4556" y="2572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6" name="Line 623"/>
              <p:cNvSpPr>
                <a:spLocks noChangeShapeType="1"/>
              </p:cNvSpPr>
              <p:nvPr/>
            </p:nvSpPr>
            <p:spPr bwMode="auto">
              <a:xfrm>
                <a:off x="4556" y="2596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7" name="Line 624"/>
              <p:cNvSpPr>
                <a:spLocks noChangeShapeType="1"/>
              </p:cNvSpPr>
              <p:nvPr/>
            </p:nvSpPr>
            <p:spPr bwMode="auto">
              <a:xfrm>
                <a:off x="4556" y="2621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8" name="Line 625"/>
              <p:cNvSpPr>
                <a:spLocks noChangeShapeType="1"/>
              </p:cNvSpPr>
              <p:nvPr/>
            </p:nvSpPr>
            <p:spPr bwMode="auto">
              <a:xfrm>
                <a:off x="4556" y="2647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9" name="Line 626"/>
              <p:cNvSpPr>
                <a:spLocks noChangeShapeType="1"/>
              </p:cNvSpPr>
              <p:nvPr/>
            </p:nvSpPr>
            <p:spPr bwMode="auto">
              <a:xfrm>
                <a:off x="4556" y="2670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0" name="Line 627"/>
              <p:cNvSpPr>
                <a:spLocks noChangeShapeType="1"/>
              </p:cNvSpPr>
              <p:nvPr/>
            </p:nvSpPr>
            <p:spPr bwMode="auto">
              <a:xfrm>
                <a:off x="4556" y="269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1" name="Line 628"/>
              <p:cNvSpPr>
                <a:spLocks noChangeShapeType="1"/>
              </p:cNvSpPr>
              <p:nvPr/>
            </p:nvSpPr>
            <p:spPr bwMode="auto">
              <a:xfrm>
                <a:off x="4556" y="2719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2" name="Line 629"/>
              <p:cNvSpPr>
                <a:spLocks noChangeShapeType="1"/>
              </p:cNvSpPr>
              <p:nvPr/>
            </p:nvSpPr>
            <p:spPr bwMode="auto">
              <a:xfrm>
                <a:off x="4556" y="2750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3" name="Line 630"/>
              <p:cNvSpPr>
                <a:spLocks noChangeShapeType="1"/>
              </p:cNvSpPr>
              <p:nvPr/>
            </p:nvSpPr>
            <p:spPr bwMode="auto">
              <a:xfrm>
                <a:off x="4556" y="2770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4" name="Freeform 631"/>
              <p:cNvSpPr>
                <a:spLocks/>
              </p:cNvSpPr>
              <p:nvPr/>
            </p:nvSpPr>
            <p:spPr bwMode="auto">
              <a:xfrm>
                <a:off x="4549" y="2794"/>
                <a:ext cx="3" cy="11"/>
              </a:xfrm>
              <a:custGeom>
                <a:avLst/>
                <a:gdLst>
                  <a:gd name="T0" fmla="*/ 0 w 5"/>
                  <a:gd name="T1" fmla="*/ 0 h 13"/>
                  <a:gd name="T2" fmla="*/ 0 w 5"/>
                  <a:gd name="T3" fmla="*/ 6 h 13"/>
                  <a:gd name="T4" fmla="*/ 0 w 5"/>
                  <a:gd name="T5" fmla="*/ 8 h 1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" h="13">
                    <a:moveTo>
                      <a:pt x="5" y="0"/>
                    </a:moveTo>
                    <a:lnTo>
                      <a:pt x="5" y="11"/>
                    </a:lnTo>
                    <a:lnTo>
                      <a:pt x="0" y="13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5" name="Line 632"/>
              <p:cNvSpPr>
                <a:spLocks noChangeShapeType="1"/>
              </p:cNvSpPr>
              <p:nvPr/>
            </p:nvSpPr>
            <p:spPr bwMode="auto">
              <a:xfrm flipH="1">
                <a:off x="4524" y="2808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6" name="Line 633"/>
              <p:cNvSpPr>
                <a:spLocks noChangeShapeType="1"/>
              </p:cNvSpPr>
              <p:nvPr/>
            </p:nvSpPr>
            <p:spPr bwMode="auto">
              <a:xfrm flipH="1">
                <a:off x="4495" y="2811"/>
                <a:ext cx="21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7" name="Freeform 634"/>
              <p:cNvSpPr>
                <a:spLocks/>
              </p:cNvSpPr>
              <p:nvPr/>
            </p:nvSpPr>
            <p:spPr bwMode="auto">
              <a:xfrm>
                <a:off x="4481" y="2808"/>
                <a:ext cx="22" cy="8"/>
              </a:xfrm>
              <a:custGeom>
                <a:avLst/>
                <a:gdLst>
                  <a:gd name="T0" fmla="*/ 66 w 13"/>
                  <a:gd name="T1" fmla="*/ 10 h 10"/>
                  <a:gd name="T2" fmla="*/ 55 w 13"/>
                  <a:gd name="T3" fmla="*/ 10 h 10"/>
                  <a:gd name="T4" fmla="*/ 0 w 13"/>
                  <a:gd name="T5" fmla="*/ 0 h 1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10">
                    <a:moveTo>
                      <a:pt x="13" y="10"/>
                    </a:moveTo>
                    <a:lnTo>
                      <a:pt x="11" y="10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8" name="Line 635"/>
              <p:cNvSpPr>
                <a:spLocks noChangeShapeType="1"/>
              </p:cNvSpPr>
              <p:nvPr/>
            </p:nvSpPr>
            <p:spPr bwMode="auto">
              <a:xfrm flipH="1" flipV="1">
                <a:off x="4460" y="2792"/>
                <a:ext cx="1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9" name="Line 636"/>
              <p:cNvSpPr>
                <a:spLocks noChangeShapeType="1"/>
              </p:cNvSpPr>
              <p:nvPr/>
            </p:nvSpPr>
            <p:spPr bwMode="auto">
              <a:xfrm flipH="1" flipV="1">
                <a:off x="4439" y="2774"/>
                <a:ext cx="11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0" name="Line 637"/>
              <p:cNvSpPr>
                <a:spLocks noChangeShapeType="1"/>
              </p:cNvSpPr>
              <p:nvPr/>
            </p:nvSpPr>
            <p:spPr bwMode="auto">
              <a:xfrm flipH="1" flipV="1">
                <a:off x="4418" y="2761"/>
                <a:ext cx="13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1" name="Line 638"/>
              <p:cNvSpPr>
                <a:spLocks noChangeShapeType="1"/>
              </p:cNvSpPr>
              <p:nvPr/>
            </p:nvSpPr>
            <p:spPr bwMode="auto">
              <a:xfrm flipH="1" flipV="1">
                <a:off x="4396" y="2750"/>
                <a:ext cx="15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2" name="Line 639"/>
              <p:cNvSpPr>
                <a:spLocks noChangeShapeType="1"/>
              </p:cNvSpPr>
              <p:nvPr/>
            </p:nvSpPr>
            <p:spPr bwMode="auto">
              <a:xfrm flipH="1" flipV="1">
                <a:off x="4375" y="2737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3" name="Line 640"/>
              <p:cNvSpPr>
                <a:spLocks noChangeShapeType="1"/>
              </p:cNvSpPr>
              <p:nvPr/>
            </p:nvSpPr>
            <p:spPr bwMode="auto">
              <a:xfrm flipH="1" flipV="1">
                <a:off x="4347" y="2732"/>
                <a:ext cx="18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4" name="Line 641"/>
              <p:cNvSpPr>
                <a:spLocks noChangeShapeType="1"/>
              </p:cNvSpPr>
              <p:nvPr/>
            </p:nvSpPr>
            <p:spPr bwMode="auto">
              <a:xfrm flipH="1" flipV="1">
                <a:off x="4324" y="2722"/>
                <a:ext cx="19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5" name="Line 642"/>
              <p:cNvSpPr>
                <a:spLocks noChangeShapeType="1"/>
              </p:cNvSpPr>
              <p:nvPr/>
            </p:nvSpPr>
            <p:spPr bwMode="auto">
              <a:xfrm flipH="1" flipV="1">
                <a:off x="4300" y="2715"/>
                <a:ext cx="22" cy="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6" name="Line 643"/>
              <p:cNvSpPr>
                <a:spLocks noChangeShapeType="1"/>
              </p:cNvSpPr>
              <p:nvPr/>
            </p:nvSpPr>
            <p:spPr bwMode="auto">
              <a:xfrm flipH="1" flipV="1">
                <a:off x="4279" y="2709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7" name="Line 644"/>
              <p:cNvSpPr>
                <a:spLocks noChangeShapeType="1"/>
              </p:cNvSpPr>
              <p:nvPr/>
            </p:nvSpPr>
            <p:spPr bwMode="auto">
              <a:xfrm flipH="1" flipV="1">
                <a:off x="4249" y="2698"/>
                <a:ext cx="22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8" name="Line 645"/>
              <p:cNvSpPr>
                <a:spLocks noChangeShapeType="1"/>
              </p:cNvSpPr>
              <p:nvPr/>
            </p:nvSpPr>
            <p:spPr bwMode="auto">
              <a:xfrm flipH="1" flipV="1">
                <a:off x="4237" y="2691"/>
                <a:ext cx="21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9" name="Line 646"/>
              <p:cNvSpPr>
                <a:spLocks noChangeShapeType="1"/>
              </p:cNvSpPr>
              <p:nvPr/>
            </p:nvSpPr>
            <p:spPr bwMode="auto">
              <a:xfrm flipH="1" flipV="1">
                <a:off x="4208" y="2682"/>
                <a:ext cx="18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0" name="Line 647"/>
              <p:cNvSpPr>
                <a:spLocks noChangeShapeType="1"/>
              </p:cNvSpPr>
              <p:nvPr/>
            </p:nvSpPr>
            <p:spPr bwMode="auto">
              <a:xfrm flipH="1" flipV="1">
                <a:off x="4185" y="2681"/>
                <a:ext cx="20" cy="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1" name="Line 648"/>
              <p:cNvSpPr>
                <a:spLocks noChangeShapeType="1"/>
              </p:cNvSpPr>
              <p:nvPr/>
            </p:nvSpPr>
            <p:spPr bwMode="auto">
              <a:xfrm flipH="1" flipV="1">
                <a:off x="4162" y="2669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2" name="Line 649"/>
              <p:cNvSpPr>
                <a:spLocks noChangeShapeType="1"/>
              </p:cNvSpPr>
              <p:nvPr/>
            </p:nvSpPr>
            <p:spPr bwMode="auto">
              <a:xfrm flipH="1" flipV="1">
                <a:off x="4141" y="2664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3" name="Line 650"/>
              <p:cNvSpPr>
                <a:spLocks noChangeShapeType="1"/>
              </p:cNvSpPr>
              <p:nvPr/>
            </p:nvSpPr>
            <p:spPr bwMode="auto">
              <a:xfrm flipH="1" flipV="1">
                <a:off x="4111" y="2652"/>
                <a:ext cx="19" cy="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4" name="Freeform 651"/>
              <p:cNvSpPr>
                <a:spLocks/>
              </p:cNvSpPr>
              <p:nvPr/>
            </p:nvSpPr>
            <p:spPr bwMode="auto">
              <a:xfrm>
                <a:off x="4088" y="2651"/>
                <a:ext cx="21" cy="0"/>
              </a:xfrm>
              <a:custGeom>
                <a:avLst/>
                <a:gdLst>
                  <a:gd name="T0" fmla="*/ 17 w 17"/>
                  <a:gd name="T1" fmla="*/ 1 h 1"/>
                  <a:gd name="T2" fmla="*/ 11 w 17"/>
                  <a:gd name="T3" fmla="*/ 0 h 1"/>
                  <a:gd name="T4" fmla="*/ 0 w 17"/>
                  <a:gd name="T5" fmla="*/ 0 h 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" h="1">
                    <a:moveTo>
                      <a:pt x="17" y="1"/>
                    </a:moveTo>
                    <a:lnTo>
                      <a:pt x="11" y="0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5" name="Line 652"/>
              <p:cNvSpPr>
                <a:spLocks noChangeShapeType="1"/>
              </p:cNvSpPr>
              <p:nvPr/>
            </p:nvSpPr>
            <p:spPr bwMode="auto">
              <a:xfrm flipH="1">
                <a:off x="4066" y="2647"/>
                <a:ext cx="22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6" name="Line 653"/>
              <p:cNvSpPr>
                <a:spLocks noChangeShapeType="1"/>
              </p:cNvSpPr>
              <p:nvPr/>
            </p:nvSpPr>
            <p:spPr bwMode="auto">
              <a:xfrm flipH="1" flipV="1">
                <a:off x="4028" y="2647"/>
                <a:ext cx="25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7" name="Line 654"/>
              <p:cNvSpPr>
                <a:spLocks noChangeShapeType="1"/>
              </p:cNvSpPr>
              <p:nvPr/>
            </p:nvSpPr>
            <p:spPr bwMode="auto">
              <a:xfrm flipV="1">
                <a:off x="4028" y="2629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8" name="Line 655"/>
              <p:cNvSpPr>
                <a:spLocks noChangeShapeType="1"/>
              </p:cNvSpPr>
              <p:nvPr/>
            </p:nvSpPr>
            <p:spPr bwMode="auto">
              <a:xfrm flipV="1">
                <a:off x="4028" y="2600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9" name="Line 656"/>
              <p:cNvSpPr>
                <a:spLocks noChangeShapeType="1"/>
              </p:cNvSpPr>
              <p:nvPr/>
            </p:nvSpPr>
            <p:spPr bwMode="auto">
              <a:xfrm flipV="1">
                <a:off x="4026" y="2579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0" name="Line 657"/>
              <p:cNvSpPr>
                <a:spLocks noChangeShapeType="1"/>
              </p:cNvSpPr>
              <p:nvPr/>
            </p:nvSpPr>
            <p:spPr bwMode="auto">
              <a:xfrm flipH="1" flipV="1">
                <a:off x="4004" y="2562"/>
                <a:ext cx="9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1" name="Line 658"/>
              <p:cNvSpPr>
                <a:spLocks noChangeShapeType="1"/>
              </p:cNvSpPr>
              <p:nvPr/>
            </p:nvSpPr>
            <p:spPr bwMode="auto">
              <a:xfrm flipH="1" flipV="1">
                <a:off x="3992" y="2545"/>
                <a:ext cx="1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2" name="Freeform 659"/>
              <p:cNvSpPr>
                <a:spLocks/>
              </p:cNvSpPr>
              <p:nvPr/>
            </p:nvSpPr>
            <p:spPr bwMode="auto">
              <a:xfrm>
                <a:off x="3973" y="2528"/>
                <a:ext cx="8" cy="7"/>
              </a:xfrm>
              <a:custGeom>
                <a:avLst/>
                <a:gdLst>
                  <a:gd name="T0" fmla="*/ 1 w 12"/>
                  <a:gd name="T1" fmla="*/ 4 h 8"/>
                  <a:gd name="T2" fmla="*/ 1 w 12"/>
                  <a:gd name="T3" fmla="*/ 0 h 8"/>
                  <a:gd name="T4" fmla="*/ 0 w 12"/>
                  <a:gd name="T5" fmla="*/ 4 h 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2" h="8">
                    <a:moveTo>
                      <a:pt x="12" y="8"/>
                    </a:moveTo>
                    <a:lnTo>
                      <a:pt x="4" y="0"/>
                    </a:lnTo>
                    <a:lnTo>
                      <a:pt x="0" y="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3" name="Line 660"/>
              <p:cNvSpPr>
                <a:spLocks noChangeShapeType="1"/>
              </p:cNvSpPr>
              <p:nvPr/>
            </p:nvSpPr>
            <p:spPr bwMode="auto">
              <a:xfrm flipH="1">
                <a:off x="3954" y="2538"/>
                <a:ext cx="4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4" name="Line 661"/>
              <p:cNvSpPr>
                <a:spLocks noChangeShapeType="1"/>
              </p:cNvSpPr>
              <p:nvPr/>
            </p:nvSpPr>
            <p:spPr bwMode="auto">
              <a:xfrm flipH="1">
                <a:off x="3930" y="2562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5" name="Line 662"/>
              <p:cNvSpPr>
                <a:spLocks noChangeShapeType="1"/>
              </p:cNvSpPr>
              <p:nvPr/>
            </p:nvSpPr>
            <p:spPr bwMode="auto">
              <a:xfrm flipH="1" flipV="1">
                <a:off x="3920" y="2572"/>
                <a:ext cx="14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6" name="Line 663"/>
              <p:cNvSpPr>
                <a:spLocks noChangeShapeType="1"/>
              </p:cNvSpPr>
              <p:nvPr/>
            </p:nvSpPr>
            <p:spPr bwMode="auto">
              <a:xfrm flipH="1" flipV="1">
                <a:off x="3896" y="2570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7" name="Line 664"/>
              <p:cNvSpPr>
                <a:spLocks noChangeShapeType="1"/>
              </p:cNvSpPr>
              <p:nvPr/>
            </p:nvSpPr>
            <p:spPr bwMode="auto">
              <a:xfrm flipH="1" flipV="1">
                <a:off x="3869" y="2566"/>
                <a:ext cx="17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8" name="Line 665"/>
              <p:cNvSpPr>
                <a:spLocks noChangeShapeType="1"/>
              </p:cNvSpPr>
              <p:nvPr/>
            </p:nvSpPr>
            <p:spPr bwMode="auto">
              <a:xfrm>
                <a:off x="4556" y="2802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9" name="Line 666"/>
              <p:cNvSpPr>
                <a:spLocks noChangeShapeType="1"/>
              </p:cNvSpPr>
              <p:nvPr/>
            </p:nvSpPr>
            <p:spPr bwMode="auto">
              <a:xfrm>
                <a:off x="4577" y="2811"/>
                <a:ext cx="21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0" name="Line 667"/>
              <p:cNvSpPr>
                <a:spLocks noChangeShapeType="1"/>
              </p:cNvSpPr>
              <p:nvPr/>
            </p:nvSpPr>
            <p:spPr bwMode="auto">
              <a:xfrm>
                <a:off x="4602" y="2821"/>
                <a:ext cx="18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1" name="Line 668"/>
              <p:cNvSpPr>
                <a:spLocks noChangeShapeType="1"/>
              </p:cNvSpPr>
              <p:nvPr/>
            </p:nvSpPr>
            <p:spPr bwMode="auto">
              <a:xfrm>
                <a:off x="4623" y="2829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2" name="Freeform 669"/>
              <p:cNvSpPr>
                <a:spLocks/>
              </p:cNvSpPr>
              <p:nvPr/>
            </p:nvSpPr>
            <p:spPr bwMode="auto">
              <a:xfrm>
                <a:off x="4652" y="2838"/>
                <a:ext cx="21" cy="3"/>
              </a:xfrm>
              <a:custGeom>
                <a:avLst/>
                <a:gdLst>
                  <a:gd name="T0" fmla="*/ 0 w 15"/>
                  <a:gd name="T1" fmla="*/ 0 h 5"/>
                  <a:gd name="T2" fmla="*/ 80 w 15"/>
                  <a:gd name="T3" fmla="*/ 0 h 5"/>
                  <a:gd name="T4" fmla="*/ 80 w 15"/>
                  <a:gd name="T5" fmla="*/ 0 h 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5" h="5">
                    <a:moveTo>
                      <a:pt x="0" y="0"/>
                    </a:moveTo>
                    <a:lnTo>
                      <a:pt x="15" y="3"/>
                    </a:lnTo>
                    <a:lnTo>
                      <a:pt x="15" y="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3" name="Line 670"/>
              <p:cNvSpPr>
                <a:spLocks noChangeShapeType="1"/>
              </p:cNvSpPr>
              <p:nvPr/>
            </p:nvSpPr>
            <p:spPr bwMode="auto">
              <a:xfrm>
                <a:off x="4664" y="2853"/>
                <a:ext cx="3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4" name="Line 671"/>
              <p:cNvSpPr>
                <a:spLocks noChangeShapeType="1"/>
              </p:cNvSpPr>
              <p:nvPr/>
            </p:nvSpPr>
            <p:spPr bwMode="auto">
              <a:xfrm>
                <a:off x="4673" y="2876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5" name="Line 672"/>
              <p:cNvSpPr>
                <a:spLocks noChangeShapeType="1"/>
              </p:cNvSpPr>
              <p:nvPr/>
            </p:nvSpPr>
            <p:spPr bwMode="auto">
              <a:xfrm>
                <a:off x="4677" y="2900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6" name="Line 673"/>
              <p:cNvSpPr>
                <a:spLocks noChangeShapeType="1"/>
              </p:cNvSpPr>
              <p:nvPr/>
            </p:nvSpPr>
            <p:spPr bwMode="auto">
              <a:xfrm>
                <a:off x="4685" y="2922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7" name="Freeform 674"/>
              <p:cNvSpPr>
                <a:spLocks/>
              </p:cNvSpPr>
              <p:nvPr/>
            </p:nvSpPr>
            <p:spPr bwMode="auto">
              <a:xfrm>
                <a:off x="4694" y="2948"/>
                <a:ext cx="0" cy="16"/>
              </a:xfrm>
              <a:custGeom>
                <a:avLst/>
                <a:gdLst>
                  <a:gd name="T0" fmla="*/ 0 w 8"/>
                  <a:gd name="T1" fmla="*/ 0 h 15"/>
                  <a:gd name="T2" fmla="*/ 0 w 8"/>
                  <a:gd name="T3" fmla="*/ 11 h 15"/>
                  <a:gd name="T4" fmla="*/ 0 w 8"/>
                  <a:gd name="T5" fmla="*/ 15 h 1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8" h="15">
                    <a:moveTo>
                      <a:pt x="0" y="0"/>
                    </a:moveTo>
                    <a:lnTo>
                      <a:pt x="4" y="11"/>
                    </a:lnTo>
                    <a:lnTo>
                      <a:pt x="8" y="1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8" name="Line 675"/>
              <p:cNvSpPr>
                <a:spLocks noChangeShapeType="1"/>
              </p:cNvSpPr>
              <p:nvPr/>
            </p:nvSpPr>
            <p:spPr bwMode="auto">
              <a:xfrm>
                <a:off x="4705" y="2968"/>
                <a:ext cx="10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9" name="Line 676"/>
              <p:cNvSpPr>
                <a:spLocks noChangeShapeType="1"/>
              </p:cNvSpPr>
              <p:nvPr/>
            </p:nvSpPr>
            <p:spPr bwMode="auto">
              <a:xfrm>
                <a:off x="4720" y="2986"/>
                <a:ext cx="21" cy="9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0" name="Line 677"/>
              <p:cNvSpPr>
                <a:spLocks noChangeShapeType="1"/>
              </p:cNvSpPr>
              <p:nvPr/>
            </p:nvSpPr>
            <p:spPr bwMode="auto">
              <a:xfrm>
                <a:off x="4738" y="3003"/>
                <a:ext cx="3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1" name="Line 678"/>
              <p:cNvSpPr>
                <a:spLocks noChangeShapeType="1"/>
              </p:cNvSpPr>
              <p:nvPr/>
            </p:nvSpPr>
            <p:spPr bwMode="auto">
              <a:xfrm>
                <a:off x="4758" y="3022"/>
                <a:ext cx="11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2" name="Line 679"/>
              <p:cNvSpPr>
                <a:spLocks noChangeShapeType="1"/>
              </p:cNvSpPr>
              <p:nvPr/>
            </p:nvSpPr>
            <p:spPr bwMode="auto">
              <a:xfrm>
                <a:off x="4779" y="3039"/>
                <a:ext cx="11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3" name="Line 680"/>
              <p:cNvSpPr>
                <a:spLocks noChangeShapeType="1"/>
              </p:cNvSpPr>
              <p:nvPr/>
            </p:nvSpPr>
            <p:spPr bwMode="auto">
              <a:xfrm>
                <a:off x="4791" y="3059"/>
                <a:ext cx="2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4" name="Line 681"/>
              <p:cNvSpPr>
                <a:spLocks noChangeShapeType="1"/>
              </p:cNvSpPr>
              <p:nvPr/>
            </p:nvSpPr>
            <p:spPr bwMode="auto">
              <a:xfrm>
                <a:off x="4981" y="2243"/>
                <a:ext cx="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5" name="Line 682"/>
              <p:cNvSpPr>
                <a:spLocks noChangeShapeType="1"/>
              </p:cNvSpPr>
              <p:nvPr/>
            </p:nvSpPr>
            <p:spPr bwMode="auto">
              <a:xfrm>
                <a:off x="4981" y="2269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6" name="Line 683"/>
              <p:cNvSpPr>
                <a:spLocks noChangeShapeType="1"/>
              </p:cNvSpPr>
              <p:nvPr/>
            </p:nvSpPr>
            <p:spPr bwMode="auto">
              <a:xfrm>
                <a:off x="4981" y="2293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7" name="Line 684"/>
              <p:cNvSpPr>
                <a:spLocks noChangeShapeType="1"/>
              </p:cNvSpPr>
              <p:nvPr/>
            </p:nvSpPr>
            <p:spPr bwMode="auto">
              <a:xfrm>
                <a:off x="4981" y="2320"/>
                <a:ext cx="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8" name="Line 685"/>
              <p:cNvSpPr>
                <a:spLocks noChangeShapeType="1"/>
              </p:cNvSpPr>
              <p:nvPr/>
            </p:nvSpPr>
            <p:spPr bwMode="auto">
              <a:xfrm>
                <a:off x="4981" y="2342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9" name="Freeform 686"/>
              <p:cNvSpPr>
                <a:spLocks/>
              </p:cNvSpPr>
              <p:nvPr/>
            </p:nvSpPr>
            <p:spPr bwMode="auto">
              <a:xfrm>
                <a:off x="4981" y="2372"/>
                <a:ext cx="13" cy="1"/>
              </a:xfrm>
              <a:custGeom>
                <a:avLst/>
                <a:gdLst>
                  <a:gd name="T0" fmla="*/ 0 w 13"/>
                  <a:gd name="T1" fmla="*/ 0 h 5"/>
                  <a:gd name="T2" fmla="*/ 0 w 13"/>
                  <a:gd name="T3" fmla="*/ 0 h 5"/>
                  <a:gd name="T4" fmla="*/ 13 w 13"/>
                  <a:gd name="T5" fmla="*/ 0 h 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5">
                    <a:moveTo>
                      <a:pt x="0" y="0"/>
                    </a:moveTo>
                    <a:lnTo>
                      <a:pt x="0" y="2"/>
                    </a:lnTo>
                    <a:lnTo>
                      <a:pt x="13" y="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0" name="Line 687"/>
              <p:cNvSpPr>
                <a:spLocks noChangeShapeType="1"/>
              </p:cNvSpPr>
              <p:nvPr/>
            </p:nvSpPr>
            <p:spPr bwMode="auto">
              <a:xfrm>
                <a:off x="5003" y="2377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1" name="Line 688"/>
              <p:cNvSpPr>
                <a:spLocks noChangeShapeType="1"/>
              </p:cNvSpPr>
              <p:nvPr/>
            </p:nvSpPr>
            <p:spPr bwMode="auto">
              <a:xfrm>
                <a:off x="5026" y="2389"/>
                <a:ext cx="14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2" name="Line 689"/>
              <p:cNvSpPr>
                <a:spLocks noChangeShapeType="1"/>
              </p:cNvSpPr>
              <p:nvPr/>
            </p:nvSpPr>
            <p:spPr bwMode="auto">
              <a:xfrm>
                <a:off x="5050" y="2392"/>
                <a:ext cx="18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3" name="Freeform 690"/>
              <p:cNvSpPr>
                <a:spLocks/>
              </p:cNvSpPr>
              <p:nvPr/>
            </p:nvSpPr>
            <p:spPr bwMode="auto">
              <a:xfrm>
                <a:off x="5077" y="2399"/>
                <a:ext cx="11" cy="13"/>
              </a:xfrm>
              <a:custGeom>
                <a:avLst/>
                <a:gdLst>
                  <a:gd name="T0" fmla="*/ 0 w 9"/>
                  <a:gd name="T1" fmla="*/ 0 h 13"/>
                  <a:gd name="T2" fmla="*/ 2 w 9"/>
                  <a:gd name="T3" fmla="*/ 2 h 13"/>
                  <a:gd name="T4" fmla="*/ 14 w 9"/>
                  <a:gd name="T5" fmla="*/ 13 h 1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" h="13">
                    <a:moveTo>
                      <a:pt x="0" y="0"/>
                    </a:moveTo>
                    <a:lnTo>
                      <a:pt x="2" y="2"/>
                    </a:lnTo>
                    <a:lnTo>
                      <a:pt x="9" y="13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4" name="Line 691"/>
              <p:cNvSpPr>
                <a:spLocks noChangeShapeType="1"/>
              </p:cNvSpPr>
              <p:nvPr/>
            </p:nvSpPr>
            <p:spPr bwMode="auto">
              <a:xfrm>
                <a:off x="5088" y="2424"/>
                <a:ext cx="2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5" name="Line 692"/>
              <p:cNvSpPr>
                <a:spLocks noChangeShapeType="1"/>
              </p:cNvSpPr>
              <p:nvPr/>
            </p:nvSpPr>
            <p:spPr bwMode="auto">
              <a:xfrm>
                <a:off x="5098" y="2441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6" name="Line 693"/>
              <p:cNvSpPr>
                <a:spLocks noChangeShapeType="1"/>
              </p:cNvSpPr>
              <p:nvPr/>
            </p:nvSpPr>
            <p:spPr bwMode="auto">
              <a:xfrm>
                <a:off x="5112" y="2463"/>
                <a:ext cx="8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7" name="Line 694"/>
              <p:cNvSpPr>
                <a:spLocks noChangeShapeType="1"/>
              </p:cNvSpPr>
              <p:nvPr/>
            </p:nvSpPr>
            <p:spPr bwMode="auto">
              <a:xfrm>
                <a:off x="5130" y="2483"/>
                <a:ext cx="0" cy="1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8" name="Line 695"/>
              <p:cNvSpPr>
                <a:spLocks noChangeShapeType="1"/>
              </p:cNvSpPr>
              <p:nvPr/>
            </p:nvSpPr>
            <p:spPr bwMode="auto">
              <a:xfrm>
                <a:off x="5141" y="2509"/>
                <a:ext cx="11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9" name="Line 696"/>
              <p:cNvSpPr>
                <a:spLocks noChangeShapeType="1"/>
              </p:cNvSpPr>
              <p:nvPr/>
            </p:nvSpPr>
            <p:spPr bwMode="auto">
              <a:xfrm flipH="1">
                <a:off x="5141" y="2528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0" name="Line 697"/>
              <p:cNvSpPr>
                <a:spLocks noChangeShapeType="1"/>
              </p:cNvSpPr>
              <p:nvPr/>
            </p:nvSpPr>
            <p:spPr bwMode="auto">
              <a:xfrm flipH="1">
                <a:off x="5141" y="2552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1" name="Line 698"/>
              <p:cNvSpPr>
                <a:spLocks noChangeShapeType="1"/>
              </p:cNvSpPr>
              <p:nvPr/>
            </p:nvSpPr>
            <p:spPr bwMode="auto">
              <a:xfrm flipH="1">
                <a:off x="5134" y="2579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2" name="Line 699"/>
              <p:cNvSpPr>
                <a:spLocks noChangeShapeType="1"/>
              </p:cNvSpPr>
              <p:nvPr/>
            </p:nvSpPr>
            <p:spPr bwMode="auto">
              <a:xfrm flipH="1">
                <a:off x="5122" y="2600"/>
                <a:ext cx="8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3" name="Line 700"/>
              <p:cNvSpPr>
                <a:spLocks noChangeShapeType="1"/>
              </p:cNvSpPr>
              <p:nvPr/>
            </p:nvSpPr>
            <p:spPr bwMode="auto">
              <a:xfrm flipH="1">
                <a:off x="5120" y="2623"/>
                <a:ext cx="2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4" name="Line 701"/>
              <p:cNvSpPr>
                <a:spLocks noChangeShapeType="1"/>
              </p:cNvSpPr>
              <p:nvPr/>
            </p:nvSpPr>
            <p:spPr bwMode="auto">
              <a:xfrm>
                <a:off x="5120" y="2647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5" name="Line 702"/>
              <p:cNvSpPr>
                <a:spLocks noChangeShapeType="1"/>
              </p:cNvSpPr>
              <p:nvPr/>
            </p:nvSpPr>
            <p:spPr bwMode="auto">
              <a:xfrm>
                <a:off x="5130" y="2670"/>
                <a:ext cx="0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6" name="Line 703"/>
              <p:cNvSpPr>
                <a:spLocks noChangeShapeType="1"/>
              </p:cNvSpPr>
              <p:nvPr/>
            </p:nvSpPr>
            <p:spPr bwMode="auto">
              <a:xfrm>
                <a:off x="5141" y="2691"/>
                <a:ext cx="11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7" name="Line 704"/>
              <p:cNvSpPr>
                <a:spLocks noChangeShapeType="1"/>
              </p:cNvSpPr>
              <p:nvPr/>
            </p:nvSpPr>
            <p:spPr bwMode="auto">
              <a:xfrm>
                <a:off x="5152" y="2717"/>
                <a:ext cx="0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8" name="Freeform 705"/>
              <p:cNvSpPr>
                <a:spLocks/>
              </p:cNvSpPr>
              <p:nvPr/>
            </p:nvSpPr>
            <p:spPr bwMode="auto">
              <a:xfrm>
                <a:off x="5162" y="2737"/>
                <a:ext cx="0" cy="18"/>
              </a:xfrm>
              <a:custGeom>
                <a:avLst/>
                <a:gdLst>
                  <a:gd name="T0" fmla="*/ 0 w 2"/>
                  <a:gd name="T1" fmla="*/ 0 h 15"/>
                  <a:gd name="T2" fmla="*/ 1 w 2"/>
                  <a:gd name="T3" fmla="*/ 10 h 15"/>
                  <a:gd name="T4" fmla="*/ 1 w 2"/>
                  <a:gd name="T5" fmla="*/ 37 h 1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" h="15">
                    <a:moveTo>
                      <a:pt x="0" y="0"/>
                    </a:moveTo>
                    <a:lnTo>
                      <a:pt x="2" y="4"/>
                    </a:lnTo>
                    <a:lnTo>
                      <a:pt x="2" y="1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9" name="Line 706"/>
              <p:cNvSpPr>
                <a:spLocks noChangeShapeType="1"/>
              </p:cNvSpPr>
              <p:nvPr/>
            </p:nvSpPr>
            <p:spPr bwMode="auto">
              <a:xfrm>
                <a:off x="5162" y="2767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0" name="Line 707"/>
              <p:cNvSpPr>
                <a:spLocks noChangeShapeType="1"/>
              </p:cNvSpPr>
              <p:nvPr/>
            </p:nvSpPr>
            <p:spPr bwMode="auto">
              <a:xfrm>
                <a:off x="5162" y="278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1" name="Line 708"/>
              <p:cNvSpPr>
                <a:spLocks noChangeShapeType="1"/>
              </p:cNvSpPr>
              <p:nvPr/>
            </p:nvSpPr>
            <p:spPr bwMode="auto">
              <a:xfrm>
                <a:off x="5162" y="2811"/>
                <a:ext cx="0" cy="22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2" name="Line 709"/>
              <p:cNvSpPr>
                <a:spLocks noChangeShapeType="1"/>
              </p:cNvSpPr>
              <p:nvPr/>
            </p:nvSpPr>
            <p:spPr bwMode="auto">
              <a:xfrm>
                <a:off x="5162" y="283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3" name="Line 710"/>
              <p:cNvSpPr>
                <a:spLocks noChangeShapeType="1"/>
              </p:cNvSpPr>
              <p:nvPr/>
            </p:nvSpPr>
            <p:spPr bwMode="auto">
              <a:xfrm>
                <a:off x="5162" y="286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4" name="Line 711"/>
              <p:cNvSpPr>
                <a:spLocks noChangeShapeType="1"/>
              </p:cNvSpPr>
              <p:nvPr/>
            </p:nvSpPr>
            <p:spPr bwMode="auto">
              <a:xfrm>
                <a:off x="5162" y="2887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5" name="Line 712"/>
              <p:cNvSpPr>
                <a:spLocks noChangeShapeType="1"/>
              </p:cNvSpPr>
              <p:nvPr/>
            </p:nvSpPr>
            <p:spPr bwMode="auto">
              <a:xfrm>
                <a:off x="5162" y="291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6" name="Line 713"/>
              <p:cNvSpPr>
                <a:spLocks noChangeShapeType="1"/>
              </p:cNvSpPr>
              <p:nvPr/>
            </p:nvSpPr>
            <p:spPr bwMode="auto">
              <a:xfrm>
                <a:off x="5162" y="293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7" name="Line 714"/>
              <p:cNvSpPr>
                <a:spLocks noChangeShapeType="1"/>
              </p:cNvSpPr>
              <p:nvPr/>
            </p:nvSpPr>
            <p:spPr bwMode="auto">
              <a:xfrm>
                <a:off x="5162" y="2963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8" name="Line 715"/>
              <p:cNvSpPr>
                <a:spLocks noChangeShapeType="1"/>
              </p:cNvSpPr>
              <p:nvPr/>
            </p:nvSpPr>
            <p:spPr bwMode="auto">
              <a:xfrm>
                <a:off x="5162" y="2986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9" name="Line 716"/>
              <p:cNvSpPr>
                <a:spLocks noChangeShapeType="1"/>
              </p:cNvSpPr>
              <p:nvPr/>
            </p:nvSpPr>
            <p:spPr bwMode="auto">
              <a:xfrm>
                <a:off x="5162" y="3011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0" name="Line 717"/>
              <p:cNvSpPr>
                <a:spLocks noChangeShapeType="1"/>
              </p:cNvSpPr>
              <p:nvPr/>
            </p:nvSpPr>
            <p:spPr bwMode="auto">
              <a:xfrm>
                <a:off x="5162" y="3033"/>
                <a:ext cx="22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1" name="Line 718"/>
              <p:cNvSpPr>
                <a:spLocks noChangeShapeType="1"/>
              </p:cNvSpPr>
              <p:nvPr/>
            </p:nvSpPr>
            <p:spPr bwMode="auto">
              <a:xfrm>
                <a:off x="5184" y="3049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2" name="Line 719"/>
              <p:cNvSpPr>
                <a:spLocks noChangeShapeType="1"/>
              </p:cNvSpPr>
              <p:nvPr/>
            </p:nvSpPr>
            <p:spPr bwMode="auto">
              <a:xfrm>
                <a:off x="5205" y="3060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3" name="Line 720"/>
              <p:cNvSpPr>
                <a:spLocks noChangeShapeType="1"/>
              </p:cNvSpPr>
              <p:nvPr/>
            </p:nvSpPr>
            <p:spPr bwMode="auto">
              <a:xfrm>
                <a:off x="5226" y="3078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4" name="Line 721"/>
              <p:cNvSpPr>
                <a:spLocks noChangeShapeType="1"/>
              </p:cNvSpPr>
              <p:nvPr/>
            </p:nvSpPr>
            <p:spPr bwMode="auto">
              <a:xfrm>
                <a:off x="5246" y="3090"/>
                <a:ext cx="11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5" name="Line 722"/>
              <p:cNvSpPr>
                <a:spLocks noChangeShapeType="1"/>
              </p:cNvSpPr>
              <p:nvPr/>
            </p:nvSpPr>
            <p:spPr bwMode="auto">
              <a:xfrm>
                <a:off x="5262" y="3104"/>
                <a:ext cx="19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6" name="Line 723"/>
              <p:cNvSpPr>
                <a:spLocks noChangeShapeType="1"/>
              </p:cNvSpPr>
              <p:nvPr/>
            </p:nvSpPr>
            <p:spPr bwMode="auto">
              <a:xfrm>
                <a:off x="5290" y="3117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7" name="Line 724"/>
              <p:cNvSpPr>
                <a:spLocks noChangeShapeType="1"/>
              </p:cNvSpPr>
              <p:nvPr/>
            </p:nvSpPr>
            <p:spPr bwMode="auto">
              <a:xfrm>
                <a:off x="5310" y="3131"/>
                <a:ext cx="22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8" name="Line 725"/>
              <p:cNvSpPr>
                <a:spLocks noChangeShapeType="1"/>
              </p:cNvSpPr>
              <p:nvPr/>
            </p:nvSpPr>
            <p:spPr bwMode="auto">
              <a:xfrm>
                <a:off x="5333" y="3145"/>
                <a:ext cx="2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9" name="Freeform 726"/>
              <p:cNvSpPr>
                <a:spLocks/>
              </p:cNvSpPr>
              <p:nvPr/>
            </p:nvSpPr>
            <p:spPr bwMode="auto">
              <a:xfrm>
                <a:off x="5343" y="3158"/>
                <a:ext cx="15" cy="0"/>
              </a:xfrm>
              <a:custGeom>
                <a:avLst/>
                <a:gdLst>
                  <a:gd name="T0" fmla="*/ 0 w 15"/>
                  <a:gd name="T1" fmla="*/ 0 h 5"/>
                  <a:gd name="T2" fmla="*/ 11 w 15"/>
                  <a:gd name="T3" fmla="*/ 0 h 5"/>
                  <a:gd name="T4" fmla="*/ 15 w 15"/>
                  <a:gd name="T5" fmla="*/ 0 h 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5" h="5">
                    <a:moveTo>
                      <a:pt x="0" y="0"/>
                    </a:moveTo>
                    <a:lnTo>
                      <a:pt x="11" y="5"/>
                    </a:lnTo>
                    <a:lnTo>
                      <a:pt x="15" y="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0" name="Line 727"/>
              <p:cNvSpPr>
                <a:spLocks noChangeShapeType="1"/>
              </p:cNvSpPr>
              <p:nvPr/>
            </p:nvSpPr>
            <p:spPr bwMode="auto">
              <a:xfrm flipV="1">
                <a:off x="5368" y="3145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1" name="Freeform 728"/>
              <p:cNvSpPr>
                <a:spLocks/>
              </p:cNvSpPr>
              <p:nvPr/>
            </p:nvSpPr>
            <p:spPr bwMode="auto">
              <a:xfrm>
                <a:off x="5386" y="3135"/>
                <a:ext cx="10" cy="8"/>
              </a:xfrm>
              <a:custGeom>
                <a:avLst/>
                <a:gdLst>
                  <a:gd name="T0" fmla="*/ 0 w 11"/>
                  <a:gd name="T1" fmla="*/ 2 h 9"/>
                  <a:gd name="T2" fmla="*/ 2 w 11"/>
                  <a:gd name="T3" fmla="*/ 0 h 9"/>
                  <a:gd name="T4" fmla="*/ 11 w 11"/>
                  <a:gd name="T5" fmla="*/ 4 h 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1" h="9">
                    <a:moveTo>
                      <a:pt x="0" y="2"/>
                    </a:moveTo>
                    <a:lnTo>
                      <a:pt x="2" y="0"/>
                    </a:lnTo>
                    <a:lnTo>
                      <a:pt x="11" y="9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2" name="Freeform 729"/>
              <p:cNvSpPr>
                <a:spLocks/>
              </p:cNvSpPr>
              <p:nvPr/>
            </p:nvSpPr>
            <p:spPr bwMode="auto">
              <a:xfrm>
                <a:off x="5407" y="3152"/>
                <a:ext cx="0" cy="11"/>
              </a:xfrm>
              <a:custGeom>
                <a:avLst/>
                <a:gdLst>
                  <a:gd name="T0" fmla="*/ 0 w 5"/>
                  <a:gd name="T1" fmla="*/ 0 h 14"/>
                  <a:gd name="T2" fmla="*/ 0 w 5"/>
                  <a:gd name="T3" fmla="*/ 2 h 14"/>
                  <a:gd name="T4" fmla="*/ 0 w 5"/>
                  <a:gd name="T5" fmla="*/ 5 h 1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" h="14">
                    <a:moveTo>
                      <a:pt x="0" y="0"/>
                    </a:moveTo>
                    <a:lnTo>
                      <a:pt x="5" y="5"/>
                    </a:lnTo>
                    <a:lnTo>
                      <a:pt x="5" y="1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3" name="Line 730"/>
              <p:cNvSpPr>
                <a:spLocks noChangeShapeType="1"/>
              </p:cNvSpPr>
              <p:nvPr/>
            </p:nvSpPr>
            <p:spPr bwMode="auto">
              <a:xfrm>
                <a:off x="5407" y="3172"/>
                <a:ext cx="1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4" name="Line 731"/>
              <p:cNvSpPr>
                <a:spLocks noChangeShapeType="1"/>
              </p:cNvSpPr>
              <p:nvPr/>
            </p:nvSpPr>
            <p:spPr bwMode="auto">
              <a:xfrm>
                <a:off x="5418" y="3196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5" name="Line 732"/>
              <p:cNvSpPr>
                <a:spLocks noChangeShapeType="1"/>
              </p:cNvSpPr>
              <p:nvPr/>
            </p:nvSpPr>
            <p:spPr bwMode="auto">
              <a:xfrm>
                <a:off x="5429" y="3209"/>
                <a:ext cx="24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6" name="Line 733"/>
              <p:cNvSpPr>
                <a:spLocks noChangeShapeType="1"/>
              </p:cNvSpPr>
              <p:nvPr/>
            </p:nvSpPr>
            <p:spPr bwMode="auto">
              <a:xfrm>
                <a:off x="5453" y="3227"/>
                <a:ext cx="22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7" name="Line 734"/>
              <p:cNvSpPr>
                <a:spLocks noChangeShapeType="1"/>
              </p:cNvSpPr>
              <p:nvPr/>
            </p:nvSpPr>
            <p:spPr bwMode="auto">
              <a:xfrm flipH="1" flipV="1">
                <a:off x="4779" y="3652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8" name="Line 735"/>
              <p:cNvSpPr>
                <a:spLocks noChangeShapeType="1"/>
              </p:cNvSpPr>
              <p:nvPr/>
            </p:nvSpPr>
            <p:spPr bwMode="auto">
              <a:xfrm flipH="1" flipV="1">
                <a:off x="4769" y="3625"/>
                <a:ext cx="2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9" name="Line 736"/>
              <p:cNvSpPr>
                <a:spLocks noChangeShapeType="1"/>
              </p:cNvSpPr>
              <p:nvPr/>
            </p:nvSpPr>
            <p:spPr bwMode="auto">
              <a:xfrm flipH="1" flipV="1">
                <a:off x="4769" y="360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0" name="Line 737"/>
              <p:cNvSpPr>
                <a:spLocks noChangeShapeType="1"/>
              </p:cNvSpPr>
              <p:nvPr/>
            </p:nvSpPr>
            <p:spPr bwMode="auto">
              <a:xfrm flipH="1" flipV="1">
                <a:off x="4758" y="3579"/>
                <a:ext cx="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1" name="Line 738"/>
              <p:cNvSpPr>
                <a:spLocks noChangeShapeType="1"/>
              </p:cNvSpPr>
              <p:nvPr/>
            </p:nvSpPr>
            <p:spPr bwMode="auto">
              <a:xfrm flipH="1" flipV="1">
                <a:off x="4751" y="3552"/>
                <a:ext cx="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2" name="Line 739"/>
              <p:cNvSpPr>
                <a:spLocks noChangeShapeType="1"/>
              </p:cNvSpPr>
              <p:nvPr/>
            </p:nvSpPr>
            <p:spPr bwMode="auto">
              <a:xfrm flipH="1" flipV="1">
                <a:off x="4747" y="3532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3" name="Line 740"/>
              <p:cNvSpPr>
                <a:spLocks noChangeShapeType="1"/>
              </p:cNvSpPr>
              <p:nvPr/>
            </p:nvSpPr>
            <p:spPr bwMode="auto">
              <a:xfrm flipH="1" flipV="1">
                <a:off x="4737" y="3504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4" name="Line 741"/>
              <p:cNvSpPr>
                <a:spLocks noChangeShapeType="1"/>
              </p:cNvSpPr>
              <p:nvPr/>
            </p:nvSpPr>
            <p:spPr bwMode="auto">
              <a:xfrm flipV="1">
                <a:off x="4737" y="3485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5" name="Line 742"/>
              <p:cNvSpPr>
                <a:spLocks noChangeShapeType="1"/>
              </p:cNvSpPr>
              <p:nvPr/>
            </p:nvSpPr>
            <p:spPr bwMode="auto">
              <a:xfrm flipV="1">
                <a:off x="4747" y="3459"/>
                <a:ext cx="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6" name="Line 743"/>
              <p:cNvSpPr>
                <a:spLocks noChangeShapeType="1"/>
              </p:cNvSpPr>
              <p:nvPr/>
            </p:nvSpPr>
            <p:spPr bwMode="auto">
              <a:xfrm flipV="1">
                <a:off x="4751" y="3436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7" name="Line 744"/>
              <p:cNvSpPr>
                <a:spLocks noChangeShapeType="1"/>
              </p:cNvSpPr>
              <p:nvPr/>
            </p:nvSpPr>
            <p:spPr bwMode="auto">
              <a:xfrm flipV="1">
                <a:off x="4758" y="3412"/>
                <a:ext cx="11" cy="1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8" name="Line 745"/>
              <p:cNvSpPr>
                <a:spLocks noChangeShapeType="1"/>
              </p:cNvSpPr>
              <p:nvPr/>
            </p:nvSpPr>
            <p:spPr bwMode="auto">
              <a:xfrm flipV="1">
                <a:off x="4769" y="3383"/>
                <a:ext cx="0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9" name="Line 746"/>
              <p:cNvSpPr>
                <a:spLocks noChangeShapeType="1"/>
              </p:cNvSpPr>
              <p:nvPr/>
            </p:nvSpPr>
            <p:spPr bwMode="auto">
              <a:xfrm flipV="1">
                <a:off x="4769" y="3366"/>
                <a:ext cx="2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0" name="Line 747"/>
              <p:cNvSpPr>
                <a:spLocks noChangeShapeType="1"/>
              </p:cNvSpPr>
              <p:nvPr/>
            </p:nvSpPr>
            <p:spPr bwMode="auto">
              <a:xfrm flipV="1">
                <a:off x="4779" y="3339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1" name="Freeform 748"/>
              <p:cNvSpPr>
                <a:spLocks/>
              </p:cNvSpPr>
              <p:nvPr/>
            </p:nvSpPr>
            <p:spPr bwMode="auto">
              <a:xfrm>
                <a:off x="4781" y="3318"/>
                <a:ext cx="3" cy="17"/>
              </a:xfrm>
              <a:custGeom>
                <a:avLst/>
                <a:gdLst>
                  <a:gd name="T0" fmla="*/ 0 w 6"/>
                  <a:gd name="T1" fmla="*/ 27 h 14"/>
                  <a:gd name="T2" fmla="*/ 1 w 6"/>
                  <a:gd name="T3" fmla="*/ 2 h 14"/>
                  <a:gd name="T4" fmla="*/ 1 w 6"/>
                  <a:gd name="T5" fmla="*/ 0 h 1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" h="14">
                    <a:moveTo>
                      <a:pt x="0" y="14"/>
                    </a:moveTo>
                    <a:lnTo>
                      <a:pt x="4" y="2"/>
                    </a:lnTo>
                    <a:lnTo>
                      <a:pt x="6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2" name="Line 749"/>
              <p:cNvSpPr>
                <a:spLocks noChangeShapeType="1"/>
              </p:cNvSpPr>
              <p:nvPr/>
            </p:nvSpPr>
            <p:spPr bwMode="auto">
              <a:xfrm flipV="1">
                <a:off x="4794" y="3298"/>
                <a:ext cx="8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3" name="Line 750"/>
              <p:cNvSpPr>
                <a:spLocks noChangeShapeType="1"/>
              </p:cNvSpPr>
              <p:nvPr/>
            </p:nvSpPr>
            <p:spPr bwMode="auto">
              <a:xfrm flipV="1">
                <a:off x="4811" y="3274"/>
                <a:ext cx="11" cy="1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4" name="Line 751"/>
              <p:cNvSpPr>
                <a:spLocks noChangeShapeType="1"/>
              </p:cNvSpPr>
              <p:nvPr/>
            </p:nvSpPr>
            <p:spPr bwMode="auto">
              <a:xfrm flipV="1">
                <a:off x="4822" y="3254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5" name="Line 752"/>
              <p:cNvSpPr>
                <a:spLocks noChangeShapeType="1"/>
              </p:cNvSpPr>
              <p:nvPr/>
            </p:nvSpPr>
            <p:spPr bwMode="auto">
              <a:xfrm flipV="1">
                <a:off x="4835" y="3234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6" name="Line 753"/>
              <p:cNvSpPr>
                <a:spLocks noChangeShapeType="1"/>
              </p:cNvSpPr>
              <p:nvPr/>
            </p:nvSpPr>
            <p:spPr bwMode="auto">
              <a:xfrm flipV="1">
                <a:off x="4854" y="3215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7" name="Line 754"/>
              <p:cNvSpPr>
                <a:spLocks noChangeShapeType="1"/>
              </p:cNvSpPr>
              <p:nvPr/>
            </p:nvSpPr>
            <p:spPr bwMode="auto">
              <a:xfrm flipV="1">
                <a:off x="4865" y="3192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8" name="Line 755"/>
              <p:cNvSpPr>
                <a:spLocks noChangeShapeType="1"/>
              </p:cNvSpPr>
              <p:nvPr/>
            </p:nvSpPr>
            <p:spPr bwMode="auto">
              <a:xfrm flipV="1">
                <a:off x="4879" y="3172"/>
                <a:ext cx="8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9" name="Freeform 756"/>
              <p:cNvSpPr>
                <a:spLocks/>
              </p:cNvSpPr>
              <p:nvPr/>
            </p:nvSpPr>
            <p:spPr bwMode="auto">
              <a:xfrm>
                <a:off x="4896" y="3155"/>
                <a:ext cx="22" cy="7"/>
              </a:xfrm>
              <a:custGeom>
                <a:avLst/>
                <a:gdLst>
                  <a:gd name="T0" fmla="*/ 0 w 13"/>
                  <a:gd name="T1" fmla="*/ 1 h 9"/>
                  <a:gd name="T2" fmla="*/ 83 w 13"/>
                  <a:gd name="T3" fmla="*/ 1 h 9"/>
                  <a:gd name="T4" fmla="*/ 181 w 13"/>
                  <a:gd name="T5" fmla="*/ 0 h 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9">
                    <a:moveTo>
                      <a:pt x="0" y="9"/>
                    </a:moveTo>
                    <a:lnTo>
                      <a:pt x="6" y="4"/>
                    </a:lnTo>
                    <a:lnTo>
                      <a:pt x="13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0" name="Line 757"/>
              <p:cNvSpPr>
                <a:spLocks noChangeShapeType="1"/>
              </p:cNvSpPr>
              <p:nvPr/>
            </p:nvSpPr>
            <p:spPr bwMode="auto">
              <a:xfrm flipV="1">
                <a:off x="4918" y="3145"/>
                <a:ext cx="2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1" name="Line 758"/>
              <p:cNvSpPr>
                <a:spLocks noChangeShapeType="1"/>
              </p:cNvSpPr>
              <p:nvPr/>
            </p:nvSpPr>
            <p:spPr bwMode="auto">
              <a:xfrm flipV="1">
                <a:off x="4939" y="3135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2" name="Line 759"/>
              <p:cNvSpPr>
                <a:spLocks noChangeShapeType="1"/>
              </p:cNvSpPr>
              <p:nvPr/>
            </p:nvSpPr>
            <p:spPr bwMode="auto">
              <a:xfrm flipV="1">
                <a:off x="4960" y="3128"/>
                <a:ext cx="13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3" name="Line 760"/>
              <p:cNvSpPr>
                <a:spLocks noChangeShapeType="1"/>
              </p:cNvSpPr>
              <p:nvPr/>
            </p:nvSpPr>
            <p:spPr bwMode="auto">
              <a:xfrm flipV="1">
                <a:off x="4981" y="3115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4" name="Line 761"/>
              <p:cNvSpPr>
                <a:spLocks noChangeShapeType="1"/>
              </p:cNvSpPr>
              <p:nvPr/>
            </p:nvSpPr>
            <p:spPr bwMode="auto">
              <a:xfrm flipV="1">
                <a:off x="5004" y="3104"/>
                <a:ext cx="20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5" name="Line 762"/>
              <p:cNvSpPr>
                <a:spLocks noChangeShapeType="1"/>
              </p:cNvSpPr>
              <p:nvPr/>
            </p:nvSpPr>
            <p:spPr bwMode="auto">
              <a:xfrm flipV="1">
                <a:off x="5026" y="3095"/>
                <a:ext cx="14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6" name="Line 763"/>
              <p:cNvSpPr>
                <a:spLocks noChangeShapeType="1"/>
              </p:cNvSpPr>
              <p:nvPr/>
            </p:nvSpPr>
            <p:spPr bwMode="auto">
              <a:xfrm flipV="1">
                <a:off x="5050" y="3084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7" name="Line 764"/>
              <p:cNvSpPr>
                <a:spLocks noChangeShapeType="1"/>
              </p:cNvSpPr>
              <p:nvPr/>
            </p:nvSpPr>
            <p:spPr bwMode="auto">
              <a:xfrm flipV="1">
                <a:off x="5069" y="3070"/>
                <a:ext cx="19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8" name="Line 765"/>
              <p:cNvSpPr>
                <a:spLocks noChangeShapeType="1"/>
              </p:cNvSpPr>
              <p:nvPr/>
            </p:nvSpPr>
            <p:spPr bwMode="auto">
              <a:xfrm flipV="1">
                <a:off x="5098" y="3060"/>
                <a:ext cx="22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9" name="Line 766"/>
              <p:cNvSpPr>
                <a:spLocks noChangeShapeType="1"/>
              </p:cNvSpPr>
              <p:nvPr/>
            </p:nvSpPr>
            <p:spPr bwMode="auto">
              <a:xfrm flipV="1">
                <a:off x="5120" y="3052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0" name="Line 767"/>
              <p:cNvSpPr>
                <a:spLocks noChangeShapeType="1"/>
              </p:cNvSpPr>
              <p:nvPr/>
            </p:nvSpPr>
            <p:spPr bwMode="auto">
              <a:xfrm flipV="1">
                <a:off x="5141" y="3042"/>
                <a:ext cx="21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1" name="Line 768"/>
              <p:cNvSpPr>
                <a:spLocks noChangeShapeType="1"/>
              </p:cNvSpPr>
              <p:nvPr/>
            </p:nvSpPr>
            <p:spPr bwMode="auto">
              <a:xfrm>
                <a:off x="4484" y="2818"/>
                <a:ext cx="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2" name="Line 769"/>
              <p:cNvSpPr>
                <a:spLocks noChangeShapeType="1"/>
              </p:cNvSpPr>
              <p:nvPr/>
            </p:nvSpPr>
            <p:spPr bwMode="auto">
              <a:xfrm>
                <a:off x="4492" y="2839"/>
                <a:ext cx="3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3" name="Line 770"/>
              <p:cNvSpPr>
                <a:spLocks noChangeShapeType="1"/>
              </p:cNvSpPr>
              <p:nvPr/>
            </p:nvSpPr>
            <p:spPr bwMode="auto">
              <a:xfrm flipH="1">
                <a:off x="4471" y="2857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4" name="Line 771"/>
              <p:cNvSpPr>
                <a:spLocks noChangeShapeType="1"/>
              </p:cNvSpPr>
              <p:nvPr/>
            </p:nvSpPr>
            <p:spPr bwMode="auto">
              <a:xfrm flipH="1">
                <a:off x="4449" y="2862"/>
                <a:ext cx="22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5" name="Line 772"/>
              <p:cNvSpPr>
                <a:spLocks noChangeShapeType="1"/>
              </p:cNvSpPr>
              <p:nvPr/>
            </p:nvSpPr>
            <p:spPr bwMode="auto">
              <a:xfrm flipH="1">
                <a:off x="4420" y="2863"/>
                <a:ext cx="19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6" name="Line 773"/>
              <p:cNvSpPr>
                <a:spLocks noChangeShapeType="1"/>
              </p:cNvSpPr>
              <p:nvPr/>
            </p:nvSpPr>
            <p:spPr bwMode="auto">
              <a:xfrm flipH="1">
                <a:off x="4396" y="2865"/>
                <a:ext cx="12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7" name="Line 774"/>
              <p:cNvSpPr>
                <a:spLocks noChangeShapeType="1"/>
              </p:cNvSpPr>
              <p:nvPr/>
            </p:nvSpPr>
            <p:spPr bwMode="auto">
              <a:xfrm flipH="1">
                <a:off x="4375" y="2870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8" name="Line 775"/>
              <p:cNvSpPr>
                <a:spLocks noChangeShapeType="1"/>
              </p:cNvSpPr>
              <p:nvPr/>
            </p:nvSpPr>
            <p:spPr bwMode="auto">
              <a:xfrm flipH="1">
                <a:off x="4347" y="2872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9" name="Line 776"/>
              <p:cNvSpPr>
                <a:spLocks noChangeShapeType="1"/>
              </p:cNvSpPr>
              <p:nvPr/>
            </p:nvSpPr>
            <p:spPr bwMode="auto">
              <a:xfrm flipH="1">
                <a:off x="4324" y="2887"/>
                <a:ext cx="19" cy="2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0" name="Line 777"/>
              <p:cNvSpPr>
                <a:spLocks noChangeShapeType="1"/>
              </p:cNvSpPr>
              <p:nvPr/>
            </p:nvSpPr>
            <p:spPr bwMode="auto">
              <a:xfrm flipH="1">
                <a:off x="4300" y="2894"/>
                <a:ext cx="22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1" name="Line 778"/>
              <p:cNvSpPr>
                <a:spLocks noChangeShapeType="1"/>
              </p:cNvSpPr>
              <p:nvPr/>
            </p:nvSpPr>
            <p:spPr bwMode="auto">
              <a:xfrm flipH="1">
                <a:off x="4282" y="2904"/>
                <a:ext cx="18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2" name="Line 779"/>
              <p:cNvSpPr>
                <a:spLocks noChangeShapeType="1"/>
              </p:cNvSpPr>
              <p:nvPr/>
            </p:nvSpPr>
            <p:spPr bwMode="auto">
              <a:xfrm flipH="1">
                <a:off x="4260" y="2921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3" name="Line 780"/>
              <p:cNvSpPr>
                <a:spLocks noChangeShapeType="1"/>
              </p:cNvSpPr>
              <p:nvPr/>
            </p:nvSpPr>
            <p:spPr bwMode="auto">
              <a:xfrm flipH="1">
                <a:off x="4238" y="2930"/>
                <a:ext cx="15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4" name="Line 781"/>
              <p:cNvSpPr>
                <a:spLocks noChangeShapeType="1"/>
              </p:cNvSpPr>
              <p:nvPr/>
            </p:nvSpPr>
            <p:spPr bwMode="auto">
              <a:xfrm flipH="1">
                <a:off x="4217" y="2946"/>
                <a:ext cx="14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5" name="Line 782"/>
              <p:cNvSpPr>
                <a:spLocks noChangeShapeType="1"/>
              </p:cNvSpPr>
              <p:nvPr/>
            </p:nvSpPr>
            <p:spPr bwMode="auto">
              <a:xfrm flipH="1">
                <a:off x="4194" y="2957"/>
                <a:ext cx="15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6" name="Line 783"/>
              <p:cNvSpPr>
                <a:spLocks noChangeShapeType="1"/>
              </p:cNvSpPr>
              <p:nvPr/>
            </p:nvSpPr>
            <p:spPr bwMode="auto">
              <a:xfrm flipH="1">
                <a:off x="4174" y="2968"/>
                <a:ext cx="14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7" name="Line 784"/>
              <p:cNvSpPr>
                <a:spLocks noChangeShapeType="1"/>
              </p:cNvSpPr>
              <p:nvPr/>
            </p:nvSpPr>
            <p:spPr bwMode="auto">
              <a:xfrm flipH="1">
                <a:off x="4151" y="2984"/>
                <a:ext cx="14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8" name="Line 785"/>
              <p:cNvSpPr>
                <a:spLocks noChangeShapeType="1"/>
              </p:cNvSpPr>
              <p:nvPr/>
            </p:nvSpPr>
            <p:spPr bwMode="auto">
              <a:xfrm flipH="1">
                <a:off x="4130" y="2995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9" name="Line 786"/>
              <p:cNvSpPr>
                <a:spLocks noChangeShapeType="1"/>
              </p:cNvSpPr>
              <p:nvPr/>
            </p:nvSpPr>
            <p:spPr bwMode="auto">
              <a:xfrm flipH="1">
                <a:off x="4103" y="3008"/>
                <a:ext cx="19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0" name="Line 787"/>
              <p:cNvSpPr>
                <a:spLocks noChangeShapeType="1"/>
              </p:cNvSpPr>
              <p:nvPr/>
            </p:nvSpPr>
            <p:spPr bwMode="auto">
              <a:xfrm flipH="1">
                <a:off x="4078" y="3019"/>
                <a:ext cx="22" cy="9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1" name="Line 788"/>
              <p:cNvSpPr>
                <a:spLocks noChangeShapeType="1"/>
              </p:cNvSpPr>
              <p:nvPr/>
            </p:nvSpPr>
            <p:spPr bwMode="auto">
              <a:xfrm flipH="1">
                <a:off x="4066" y="3032"/>
                <a:ext cx="14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2" name="Line 789"/>
              <p:cNvSpPr>
                <a:spLocks noChangeShapeType="1"/>
              </p:cNvSpPr>
              <p:nvPr/>
            </p:nvSpPr>
            <p:spPr bwMode="auto">
              <a:xfrm>
                <a:off x="4068" y="3047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3" name="Line 790"/>
              <p:cNvSpPr>
                <a:spLocks noChangeShapeType="1"/>
              </p:cNvSpPr>
              <p:nvPr/>
            </p:nvSpPr>
            <p:spPr bwMode="auto">
              <a:xfrm>
                <a:off x="4078" y="3070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4" name="Line 791"/>
              <p:cNvSpPr>
                <a:spLocks noChangeShapeType="1"/>
              </p:cNvSpPr>
              <p:nvPr/>
            </p:nvSpPr>
            <p:spPr bwMode="auto">
              <a:xfrm>
                <a:off x="4098" y="3090"/>
                <a:ext cx="11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5" name="Line 792"/>
              <p:cNvSpPr>
                <a:spLocks noChangeShapeType="1"/>
              </p:cNvSpPr>
              <p:nvPr/>
            </p:nvSpPr>
            <p:spPr bwMode="auto">
              <a:xfrm>
                <a:off x="4103" y="3111"/>
                <a:ext cx="7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6" name="Line 793"/>
              <p:cNvSpPr>
                <a:spLocks noChangeShapeType="1"/>
              </p:cNvSpPr>
              <p:nvPr/>
            </p:nvSpPr>
            <p:spPr bwMode="auto">
              <a:xfrm>
                <a:off x="4120" y="3135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7" name="Line 794"/>
              <p:cNvSpPr>
                <a:spLocks noChangeShapeType="1"/>
              </p:cNvSpPr>
              <p:nvPr/>
            </p:nvSpPr>
            <p:spPr bwMode="auto">
              <a:xfrm>
                <a:off x="4130" y="315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8" name="Line 795"/>
              <p:cNvSpPr>
                <a:spLocks noChangeShapeType="1"/>
              </p:cNvSpPr>
              <p:nvPr/>
            </p:nvSpPr>
            <p:spPr bwMode="auto">
              <a:xfrm>
                <a:off x="4143" y="3172"/>
                <a:ext cx="8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9" name="Line 796"/>
              <p:cNvSpPr>
                <a:spLocks noChangeShapeType="1"/>
              </p:cNvSpPr>
              <p:nvPr/>
            </p:nvSpPr>
            <p:spPr bwMode="auto">
              <a:xfrm>
                <a:off x="4151" y="3197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0" name="Line 797"/>
              <p:cNvSpPr>
                <a:spLocks noChangeShapeType="1"/>
              </p:cNvSpPr>
              <p:nvPr/>
            </p:nvSpPr>
            <p:spPr bwMode="auto">
              <a:xfrm>
                <a:off x="4173" y="3218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1" name="Line 798"/>
              <p:cNvSpPr>
                <a:spLocks noChangeShapeType="1"/>
              </p:cNvSpPr>
              <p:nvPr/>
            </p:nvSpPr>
            <p:spPr bwMode="auto">
              <a:xfrm>
                <a:off x="4175" y="3243"/>
                <a:ext cx="8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2" name="Line 799"/>
              <p:cNvSpPr>
                <a:spLocks noChangeShapeType="1"/>
              </p:cNvSpPr>
              <p:nvPr/>
            </p:nvSpPr>
            <p:spPr bwMode="auto">
              <a:xfrm>
                <a:off x="4194" y="3262"/>
                <a:ext cx="11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3" name="Line 800"/>
              <p:cNvSpPr>
                <a:spLocks noChangeShapeType="1"/>
              </p:cNvSpPr>
              <p:nvPr/>
            </p:nvSpPr>
            <p:spPr bwMode="auto">
              <a:xfrm>
                <a:off x="4205" y="3284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4" name="Line 801"/>
              <p:cNvSpPr>
                <a:spLocks noChangeShapeType="1"/>
              </p:cNvSpPr>
              <p:nvPr/>
            </p:nvSpPr>
            <p:spPr bwMode="auto">
              <a:xfrm>
                <a:off x="4219" y="3306"/>
                <a:ext cx="7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5" name="Line 802"/>
              <p:cNvSpPr>
                <a:spLocks noChangeShapeType="1"/>
              </p:cNvSpPr>
              <p:nvPr/>
            </p:nvSpPr>
            <p:spPr bwMode="auto">
              <a:xfrm>
                <a:off x="4237" y="3326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6" name="Line 803"/>
              <p:cNvSpPr>
                <a:spLocks noChangeShapeType="1"/>
              </p:cNvSpPr>
              <p:nvPr/>
            </p:nvSpPr>
            <p:spPr bwMode="auto">
              <a:xfrm>
                <a:off x="4247" y="3347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7" name="Freeform 804"/>
              <p:cNvSpPr>
                <a:spLocks/>
              </p:cNvSpPr>
              <p:nvPr/>
            </p:nvSpPr>
            <p:spPr bwMode="auto">
              <a:xfrm>
                <a:off x="4249" y="3366"/>
                <a:ext cx="21" cy="0"/>
              </a:xfrm>
              <a:custGeom>
                <a:avLst/>
                <a:gdLst>
                  <a:gd name="T0" fmla="*/ 0 w 13"/>
                  <a:gd name="T1" fmla="*/ 0 h 4"/>
                  <a:gd name="T2" fmla="*/ 34 w 13"/>
                  <a:gd name="T3" fmla="*/ 0 h 4"/>
                  <a:gd name="T4" fmla="*/ 114 w 13"/>
                  <a:gd name="T5" fmla="*/ 0 h 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4">
                    <a:moveTo>
                      <a:pt x="0" y="0"/>
                    </a:moveTo>
                    <a:lnTo>
                      <a:pt x="4" y="4"/>
                    </a:lnTo>
                    <a:lnTo>
                      <a:pt x="13" y="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8" name="Line 805"/>
              <p:cNvSpPr>
                <a:spLocks noChangeShapeType="1"/>
              </p:cNvSpPr>
              <p:nvPr/>
            </p:nvSpPr>
            <p:spPr bwMode="auto">
              <a:xfrm>
                <a:off x="4279" y="3374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9" name="Line 806"/>
              <p:cNvSpPr>
                <a:spLocks noChangeShapeType="1"/>
              </p:cNvSpPr>
              <p:nvPr/>
            </p:nvSpPr>
            <p:spPr bwMode="auto">
              <a:xfrm>
                <a:off x="4300" y="3374"/>
                <a:ext cx="22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30" name="Line 807"/>
              <p:cNvSpPr>
                <a:spLocks noChangeShapeType="1"/>
              </p:cNvSpPr>
              <p:nvPr/>
            </p:nvSpPr>
            <p:spPr bwMode="auto">
              <a:xfrm>
                <a:off x="4332" y="3374"/>
                <a:ext cx="22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</p:grpSp>
        <p:grpSp>
          <p:nvGrpSpPr>
            <p:cNvPr id="22537" name="Group 808"/>
            <p:cNvGrpSpPr>
              <a:grpSpLocks/>
            </p:cNvGrpSpPr>
            <p:nvPr/>
          </p:nvGrpSpPr>
          <p:grpSpPr bwMode="auto">
            <a:xfrm>
              <a:off x="281" y="2372"/>
              <a:ext cx="4644" cy="1323"/>
              <a:chOff x="281" y="2372"/>
              <a:chExt cx="4644" cy="1323"/>
            </a:xfrm>
          </p:grpSpPr>
          <p:grpSp>
            <p:nvGrpSpPr>
              <p:cNvPr id="22538" name="Group 810"/>
              <p:cNvGrpSpPr>
                <a:grpSpLocks/>
              </p:cNvGrpSpPr>
              <p:nvPr/>
            </p:nvGrpSpPr>
            <p:grpSpPr bwMode="auto">
              <a:xfrm>
                <a:off x="281" y="2372"/>
                <a:ext cx="812" cy="771"/>
                <a:chOff x="281" y="2122"/>
                <a:chExt cx="812" cy="771"/>
              </a:xfrm>
            </p:grpSpPr>
            <p:sp>
              <p:nvSpPr>
                <p:cNvPr id="64" name="Line 811"/>
                <p:cNvSpPr>
                  <a:spLocks noChangeShapeType="1"/>
                </p:cNvSpPr>
                <p:nvPr/>
              </p:nvSpPr>
              <p:spPr bwMode="auto">
                <a:xfrm>
                  <a:off x="654" y="2474"/>
                  <a:ext cx="3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5" name="Line 812"/>
                <p:cNvSpPr>
                  <a:spLocks noChangeShapeType="1"/>
                </p:cNvSpPr>
                <p:nvPr/>
              </p:nvSpPr>
              <p:spPr bwMode="auto">
                <a:xfrm>
                  <a:off x="661" y="2495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6" name="Line 813"/>
                <p:cNvSpPr>
                  <a:spLocks noChangeShapeType="1"/>
                </p:cNvSpPr>
                <p:nvPr/>
              </p:nvSpPr>
              <p:spPr bwMode="auto">
                <a:xfrm>
                  <a:off x="662" y="2523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7" name="Line 814"/>
                <p:cNvSpPr>
                  <a:spLocks noChangeShapeType="1"/>
                </p:cNvSpPr>
                <p:nvPr/>
              </p:nvSpPr>
              <p:spPr bwMode="auto">
                <a:xfrm>
                  <a:off x="671" y="2546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8" name="Line 815"/>
                <p:cNvSpPr>
                  <a:spLocks noChangeShapeType="1"/>
                </p:cNvSpPr>
                <p:nvPr/>
              </p:nvSpPr>
              <p:spPr bwMode="auto">
                <a:xfrm>
                  <a:off x="674" y="2570"/>
                  <a:ext cx="4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9" name="Line 816"/>
                <p:cNvSpPr>
                  <a:spLocks noChangeShapeType="1"/>
                </p:cNvSpPr>
                <p:nvPr/>
              </p:nvSpPr>
              <p:spPr bwMode="auto">
                <a:xfrm>
                  <a:off x="680" y="2594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0" name="Line 817"/>
                <p:cNvSpPr>
                  <a:spLocks noChangeShapeType="1"/>
                </p:cNvSpPr>
                <p:nvPr/>
              </p:nvSpPr>
              <p:spPr bwMode="auto">
                <a:xfrm>
                  <a:off x="687" y="2618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1" name="Line 818"/>
                <p:cNvSpPr>
                  <a:spLocks noChangeShapeType="1"/>
                </p:cNvSpPr>
                <p:nvPr/>
              </p:nvSpPr>
              <p:spPr bwMode="auto">
                <a:xfrm>
                  <a:off x="687" y="2645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2" name="Line 819"/>
                <p:cNvSpPr>
                  <a:spLocks noChangeShapeType="1"/>
                </p:cNvSpPr>
                <p:nvPr/>
              </p:nvSpPr>
              <p:spPr bwMode="auto">
                <a:xfrm>
                  <a:off x="694" y="2666"/>
                  <a:ext cx="4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3" name="Line 820"/>
                <p:cNvSpPr>
                  <a:spLocks noChangeShapeType="1"/>
                </p:cNvSpPr>
                <p:nvPr/>
              </p:nvSpPr>
              <p:spPr bwMode="auto">
                <a:xfrm>
                  <a:off x="704" y="2691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4" name="Line 821"/>
                <p:cNvSpPr>
                  <a:spLocks noChangeShapeType="1"/>
                </p:cNvSpPr>
                <p:nvPr/>
              </p:nvSpPr>
              <p:spPr bwMode="auto">
                <a:xfrm>
                  <a:off x="706" y="2715"/>
                  <a:ext cx="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5" name="Freeform 822"/>
                <p:cNvSpPr>
                  <a:spLocks/>
                </p:cNvSpPr>
                <p:nvPr/>
              </p:nvSpPr>
              <p:spPr bwMode="auto">
                <a:xfrm>
                  <a:off x="711" y="2739"/>
                  <a:ext cx="1" cy="8"/>
                </a:xfrm>
                <a:custGeom>
                  <a:avLst/>
                  <a:gdLst>
                    <a:gd name="T0" fmla="*/ 0 w 11"/>
                    <a:gd name="T1" fmla="*/ 0 h 8"/>
                    <a:gd name="T2" fmla="*/ 0 w 11"/>
                    <a:gd name="T3" fmla="*/ 6 h 8"/>
                    <a:gd name="T4" fmla="*/ 0 w 11"/>
                    <a:gd name="T5" fmla="*/ 8 h 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1" h="8">
                      <a:moveTo>
                        <a:pt x="0" y="0"/>
                      </a:moveTo>
                      <a:lnTo>
                        <a:pt x="0" y="6"/>
                      </a:lnTo>
                      <a:lnTo>
                        <a:pt x="11" y="8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6" name="Line 823"/>
                <p:cNvSpPr>
                  <a:spLocks noChangeShapeType="1"/>
                </p:cNvSpPr>
                <p:nvPr/>
              </p:nvSpPr>
              <p:spPr bwMode="auto">
                <a:xfrm>
                  <a:off x="730" y="2750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7" name="Line 824"/>
                <p:cNvSpPr>
                  <a:spLocks noChangeShapeType="1"/>
                </p:cNvSpPr>
                <p:nvPr/>
              </p:nvSpPr>
              <p:spPr bwMode="auto">
                <a:xfrm>
                  <a:off x="754" y="2754"/>
                  <a:ext cx="17" cy="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8" name="Line 825"/>
                <p:cNvSpPr>
                  <a:spLocks noChangeShapeType="1"/>
                </p:cNvSpPr>
                <p:nvPr/>
              </p:nvSpPr>
              <p:spPr bwMode="auto">
                <a:xfrm>
                  <a:off x="778" y="2761"/>
                  <a:ext cx="22" cy="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9" name="Freeform 826"/>
                <p:cNvSpPr>
                  <a:spLocks/>
                </p:cNvSpPr>
                <p:nvPr/>
              </p:nvSpPr>
              <p:spPr bwMode="auto">
                <a:xfrm>
                  <a:off x="804" y="2767"/>
                  <a:ext cx="13" cy="6"/>
                </a:xfrm>
                <a:custGeom>
                  <a:avLst/>
                  <a:gdLst>
                    <a:gd name="T0" fmla="*/ 0 w 13"/>
                    <a:gd name="T1" fmla="*/ 0 h 5"/>
                    <a:gd name="T2" fmla="*/ 13 w 13"/>
                    <a:gd name="T3" fmla="*/ 10 h 5"/>
                    <a:gd name="T4" fmla="*/ 13 w 13"/>
                    <a:gd name="T5" fmla="*/ 12 h 5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5">
                      <a:moveTo>
                        <a:pt x="0" y="0"/>
                      </a:moveTo>
                      <a:lnTo>
                        <a:pt x="13" y="4"/>
                      </a:lnTo>
                      <a:lnTo>
                        <a:pt x="13" y="5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0" name="Line 827"/>
                <p:cNvSpPr>
                  <a:spLocks noChangeShapeType="1"/>
                </p:cNvSpPr>
                <p:nvPr/>
              </p:nvSpPr>
              <p:spPr bwMode="auto">
                <a:xfrm>
                  <a:off x="821" y="2783"/>
                  <a:ext cx="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1" name="Line 828"/>
                <p:cNvSpPr>
                  <a:spLocks noChangeShapeType="1"/>
                </p:cNvSpPr>
                <p:nvPr/>
              </p:nvSpPr>
              <p:spPr bwMode="auto">
                <a:xfrm>
                  <a:off x="827" y="2804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2" name="Line 829"/>
                <p:cNvSpPr>
                  <a:spLocks noChangeShapeType="1"/>
                </p:cNvSpPr>
                <p:nvPr/>
              </p:nvSpPr>
              <p:spPr bwMode="auto">
                <a:xfrm>
                  <a:off x="834" y="2829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3" name="Line 830"/>
                <p:cNvSpPr>
                  <a:spLocks noChangeShapeType="1"/>
                </p:cNvSpPr>
                <p:nvPr/>
              </p:nvSpPr>
              <p:spPr bwMode="auto">
                <a:xfrm>
                  <a:off x="842" y="2852"/>
                  <a:ext cx="0" cy="1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4" name="Line 831"/>
                <p:cNvSpPr>
                  <a:spLocks noChangeShapeType="1"/>
                </p:cNvSpPr>
                <p:nvPr/>
              </p:nvSpPr>
              <p:spPr bwMode="auto">
                <a:xfrm>
                  <a:off x="850" y="2876"/>
                  <a:ext cx="7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5" name="Line 832"/>
                <p:cNvSpPr>
                  <a:spLocks noChangeShapeType="1"/>
                </p:cNvSpPr>
                <p:nvPr/>
              </p:nvSpPr>
              <p:spPr bwMode="auto">
                <a:xfrm>
                  <a:off x="284" y="2122"/>
                  <a:ext cx="13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6" name="Line 833"/>
                <p:cNvSpPr>
                  <a:spLocks noChangeShapeType="1"/>
                </p:cNvSpPr>
                <p:nvPr/>
              </p:nvSpPr>
              <p:spPr bwMode="auto">
                <a:xfrm>
                  <a:off x="293" y="2147"/>
                  <a:ext cx="21" cy="14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7" name="Line 834"/>
                <p:cNvSpPr>
                  <a:spLocks noChangeShapeType="1"/>
                </p:cNvSpPr>
                <p:nvPr/>
              </p:nvSpPr>
              <p:spPr bwMode="auto">
                <a:xfrm>
                  <a:off x="317" y="2157"/>
                  <a:ext cx="12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8" name="Line 835"/>
                <p:cNvSpPr>
                  <a:spLocks noChangeShapeType="1"/>
                </p:cNvSpPr>
                <p:nvPr/>
              </p:nvSpPr>
              <p:spPr bwMode="auto">
                <a:xfrm>
                  <a:off x="337" y="2173"/>
                  <a:ext cx="7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9" name="Line 836"/>
                <p:cNvSpPr>
                  <a:spLocks noChangeShapeType="1"/>
                </p:cNvSpPr>
                <p:nvPr/>
              </p:nvSpPr>
              <p:spPr bwMode="auto">
                <a:xfrm>
                  <a:off x="357" y="2190"/>
                  <a:ext cx="13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0" name="Line 837"/>
                <p:cNvSpPr>
                  <a:spLocks noChangeShapeType="1"/>
                </p:cNvSpPr>
                <p:nvPr/>
              </p:nvSpPr>
              <p:spPr bwMode="auto">
                <a:xfrm>
                  <a:off x="367" y="2208"/>
                  <a:ext cx="21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1" name="Line 838"/>
                <p:cNvSpPr>
                  <a:spLocks noChangeShapeType="1"/>
                </p:cNvSpPr>
                <p:nvPr/>
              </p:nvSpPr>
              <p:spPr bwMode="auto">
                <a:xfrm>
                  <a:off x="391" y="2225"/>
                  <a:ext cx="2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2" name="Line 839"/>
                <p:cNvSpPr>
                  <a:spLocks noChangeShapeType="1"/>
                </p:cNvSpPr>
                <p:nvPr/>
              </p:nvSpPr>
              <p:spPr bwMode="auto">
                <a:xfrm>
                  <a:off x="410" y="2243"/>
                  <a:ext cx="6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3" name="Line 840"/>
                <p:cNvSpPr>
                  <a:spLocks noChangeShapeType="1"/>
                </p:cNvSpPr>
                <p:nvPr/>
              </p:nvSpPr>
              <p:spPr bwMode="auto">
                <a:xfrm>
                  <a:off x="428" y="2259"/>
                  <a:ext cx="14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4" name="Line 841"/>
                <p:cNvSpPr>
                  <a:spLocks noChangeShapeType="1"/>
                </p:cNvSpPr>
                <p:nvPr/>
              </p:nvSpPr>
              <p:spPr bwMode="auto">
                <a:xfrm>
                  <a:off x="439" y="2273"/>
                  <a:ext cx="21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5" name="Line 842"/>
                <p:cNvSpPr>
                  <a:spLocks noChangeShapeType="1"/>
                </p:cNvSpPr>
                <p:nvPr/>
              </p:nvSpPr>
              <p:spPr bwMode="auto">
                <a:xfrm>
                  <a:off x="464" y="2293"/>
                  <a:ext cx="0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6" name="Line 843"/>
                <p:cNvSpPr>
                  <a:spLocks noChangeShapeType="1"/>
                </p:cNvSpPr>
                <p:nvPr/>
              </p:nvSpPr>
              <p:spPr bwMode="auto">
                <a:xfrm>
                  <a:off x="483" y="2311"/>
                  <a:ext cx="7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7" name="Line 844"/>
                <p:cNvSpPr>
                  <a:spLocks noChangeShapeType="1"/>
                </p:cNvSpPr>
                <p:nvPr/>
              </p:nvSpPr>
              <p:spPr bwMode="auto">
                <a:xfrm>
                  <a:off x="502" y="2327"/>
                  <a:ext cx="13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8" name="Line 845"/>
                <p:cNvSpPr>
                  <a:spLocks noChangeShapeType="1"/>
                </p:cNvSpPr>
                <p:nvPr/>
              </p:nvSpPr>
              <p:spPr bwMode="auto">
                <a:xfrm>
                  <a:off x="515" y="2344"/>
                  <a:ext cx="18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9" name="Line 846"/>
                <p:cNvSpPr>
                  <a:spLocks noChangeShapeType="1"/>
                </p:cNvSpPr>
                <p:nvPr/>
              </p:nvSpPr>
              <p:spPr bwMode="auto">
                <a:xfrm>
                  <a:off x="535" y="2361"/>
                  <a:ext cx="14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0" name="Line 847"/>
                <p:cNvSpPr>
                  <a:spLocks noChangeShapeType="1"/>
                </p:cNvSpPr>
                <p:nvPr/>
              </p:nvSpPr>
              <p:spPr bwMode="auto">
                <a:xfrm>
                  <a:off x="558" y="2379"/>
                  <a:ext cx="7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1" name="Line 848"/>
                <p:cNvSpPr>
                  <a:spLocks noChangeShapeType="1"/>
                </p:cNvSpPr>
                <p:nvPr/>
              </p:nvSpPr>
              <p:spPr bwMode="auto">
                <a:xfrm>
                  <a:off x="575" y="2393"/>
                  <a:ext cx="11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2" name="Line 849"/>
                <p:cNvSpPr>
                  <a:spLocks noChangeShapeType="1"/>
                </p:cNvSpPr>
                <p:nvPr/>
              </p:nvSpPr>
              <p:spPr bwMode="auto">
                <a:xfrm>
                  <a:off x="588" y="2413"/>
                  <a:ext cx="15" cy="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3" name="Line 850"/>
                <p:cNvSpPr>
                  <a:spLocks noChangeShapeType="1"/>
                </p:cNvSpPr>
                <p:nvPr/>
              </p:nvSpPr>
              <p:spPr bwMode="auto">
                <a:xfrm>
                  <a:off x="609" y="2430"/>
                  <a:ext cx="13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4" name="Line 851"/>
                <p:cNvSpPr>
                  <a:spLocks noChangeShapeType="1"/>
                </p:cNvSpPr>
                <p:nvPr/>
              </p:nvSpPr>
              <p:spPr bwMode="auto">
                <a:xfrm>
                  <a:off x="630" y="2447"/>
                  <a:ext cx="9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5" name="Line 852"/>
                <p:cNvSpPr>
                  <a:spLocks noChangeShapeType="1"/>
                </p:cNvSpPr>
                <p:nvPr/>
              </p:nvSpPr>
              <p:spPr bwMode="auto">
                <a:xfrm>
                  <a:off x="647" y="2464"/>
                  <a:ext cx="10" cy="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6" name="Line 853"/>
                <p:cNvSpPr>
                  <a:spLocks noChangeShapeType="1"/>
                </p:cNvSpPr>
                <p:nvPr/>
              </p:nvSpPr>
              <p:spPr bwMode="auto">
                <a:xfrm flipV="1">
                  <a:off x="810" y="2758"/>
                  <a:ext cx="11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7" name="Line 854"/>
                <p:cNvSpPr>
                  <a:spLocks noChangeShapeType="1"/>
                </p:cNvSpPr>
                <p:nvPr/>
              </p:nvSpPr>
              <p:spPr bwMode="auto">
                <a:xfrm flipV="1">
                  <a:off x="827" y="2749"/>
                  <a:ext cx="14" cy="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8" name="Line 855"/>
                <p:cNvSpPr>
                  <a:spLocks noChangeShapeType="1"/>
                </p:cNvSpPr>
                <p:nvPr/>
              </p:nvSpPr>
              <p:spPr bwMode="auto">
                <a:xfrm flipV="1">
                  <a:off x="850" y="2730"/>
                  <a:ext cx="13" cy="1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9" name="Line 856"/>
                <p:cNvSpPr>
                  <a:spLocks noChangeShapeType="1"/>
                </p:cNvSpPr>
                <p:nvPr/>
              </p:nvSpPr>
              <p:spPr bwMode="auto">
                <a:xfrm flipV="1">
                  <a:off x="869" y="2717"/>
                  <a:ext cx="15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0" name="Line 857"/>
                <p:cNvSpPr>
                  <a:spLocks noChangeShapeType="1"/>
                </p:cNvSpPr>
                <p:nvPr/>
              </p:nvSpPr>
              <p:spPr bwMode="auto">
                <a:xfrm flipV="1">
                  <a:off x="890" y="2702"/>
                  <a:ext cx="19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1" name="Line 858"/>
                <p:cNvSpPr>
                  <a:spLocks noChangeShapeType="1"/>
                </p:cNvSpPr>
                <p:nvPr/>
              </p:nvSpPr>
              <p:spPr bwMode="auto">
                <a:xfrm flipV="1">
                  <a:off x="908" y="2689"/>
                  <a:ext cx="15" cy="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2" name="Line 859"/>
                <p:cNvSpPr>
                  <a:spLocks noChangeShapeType="1"/>
                </p:cNvSpPr>
                <p:nvPr/>
              </p:nvSpPr>
              <p:spPr bwMode="auto">
                <a:xfrm flipV="1">
                  <a:off x="930" y="2674"/>
                  <a:ext cx="14" cy="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3" name="Line 860"/>
                <p:cNvSpPr>
                  <a:spLocks noChangeShapeType="1"/>
                </p:cNvSpPr>
                <p:nvPr/>
              </p:nvSpPr>
              <p:spPr bwMode="auto">
                <a:xfrm flipV="1">
                  <a:off x="951" y="2661"/>
                  <a:ext cx="13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4" name="Line 861"/>
                <p:cNvSpPr>
                  <a:spLocks noChangeShapeType="1"/>
                </p:cNvSpPr>
                <p:nvPr/>
              </p:nvSpPr>
              <p:spPr bwMode="auto">
                <a:xfrm flipV="1">
                  <a:off x="971" y="2645"/>
                  <a:ext cx="15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5" name="Freeform 862"/>
                <p:cNvSpPr>
                  <a:spLocks/>
                </p:cNvSpPr>
                <p:nvPr/>
              </p:nvSpPr>
              <p:spPr bwMode="auto">
                <a:xfrm>
                  <a:off x="992" y="2628"/>
                  <a:ext cx="2" cy="17"/>
                </a:xfrm>
                <a:custGeom>
                  <a:avLst/>
                  <a:gdLst>
                    <a:gd name="T0" fmla="*/ 0 w 2"/>
                    <a:gd name="T1" fmla="*/ 21 h 16"/>
                    <a:gd name="T2" fmla="*/ 2 w 2"/>
                    <a:gd name="T3" fmla="*/ 19 h 16"/>
                    <a:gd name="T4" fmla="*/ 2 w 2"/>
                    <a:gd name="T5" fmla="*/ 0 h 16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" h="16">
                      <a:moveTo>
                        <a:pt x="0" y="16"/>
                      </a:moveTo>
                      <a:lnTo>
                        <a:pt x="2" y="14"/>
                      </a:lnTo>
                      <a:lnTo>
                        <a:pt x="2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6" name="Line 863"/>
                <p:cNvSpPr>
                  <a:spLocks noChangeShapeType="1"/>
                </p:cNvSpPr>
                <p:nvPr/>
              </p:nvSpPr>
              <p:spPr bwMode="auto">
                <a:xfrm flipV="1">
                  <a:off x="994" y="2600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7" name="Line 864"/>
                <p:cNvSpPr>
                  <a:spLocks noChangeShapeType="1"/>
                </p:cNvSpPr>
                <p:nvPr/>
              </p:nvSpPr>
              <p:spPr bwMode="auto">
                <a:xfrm flipV="1">
                  <a:off x="994" y="2577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8" name="Line 865"/>
                <p:cNvSpPr>
                  <a:spLocks noChangeShapeType="1"/>
                </p:cNvSpPr>
                <p:nvPr/>
              </p:nvSpPr>
              <p:spPr bwMode="auto">
                <a:xfrm flipV="1">
                  <a:off x="994" y="2550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9" name="Line 866"/>
                <p:cNvSpPr>
                  <a:spLocks noChangeShapeType="1"/>
                </p:cNvSpPr>
                <p:nvPr/>
              </p:nvSpPr>
              <p:spPr bwMode="auto">
                <a:xfrm flipV="1">
                  <a:off x="994" y="2526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0" name="Line 867"/>
                <p:cNvSpPr>
                  <a:spLocks noChangeShapeType="1"/>
                </p:cNvSpPr>
                <p:nvPr/>
              </p:nvSpPr>
              <p:spPr bwMode="auto">
                <a:xfrm flipV="1">
                  <a:off x="994" y="2502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1" name="Line 868"/>
                <p:cNvSpPr>
                  <a:spLocks noChangeShapeType="1"/>
                </p:cNvSpPr>
                <p:nvPr/>
              </p:nvSpPr>
              <p:spPr bwMode="auto">
                <a:xfrm flipV="1">
                  <a:off x="994" y="2475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2" name="Freeform 869"/>
                <p:cNvSpPr>
                  <a:spLocks/>
                </p:cNvSpPr>
                <p:nvPr/>
              </p:nvSpPr>
              <p:spPr bwMode="auto">
                <a:xfrm>
                  <a:off x="994" y="2457"/>
                  <a:ext cx="9" cy="17"/>
                </a:xfrm>
                <a:custGeom>
                  <a:avLst/>
                  <a:gdLst>
                    <a:gd name="T0" fmla="*/ 0 w 8"/>
                    <a:gd name="T1" fmla="*/ 28 h 15"/>
                    <a:gd name="T2" fmla="*/ 0 w 8"/>
                    <a:gd name="T3" fmla="*/ 25 h 15"/>
                    <a:gd name="T4" fmla="*/ 8 w 8"/>
                    <a:gd name="T5" fmla="*/ 0 h 15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8" h="15">
                      <a:moveTo>
                        <a:pt x="0" y="15"/>
                      </a:moveTo>
                      <a:lnTo>
                        <a:pt x="0" y="13"/>
                      </a:lnTo>
                      <a:lnTo>
                        <a:pt x="8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3" name="Line 870"/>
                <p:cNvSpPr>
                  <a:spLocks noChangeShapeType="1"/>
                </p:cNvSpPr>
                <p:nvPr/>
              </p:nvSpPr>
              <p:spPr bwMode="auto">
                <a:xfrm flipV="1">
                  <a:off x="1005" y="2432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4" name="Line 871"/>
                <p:cNvSpPr>
                  <a:spLocks noChangeShapeType="1"/>
                </p:cNvSpPr>
                <p:nvPr/>
              </p:nvSpPr>
              <p:spPr bwMode="auto">
                <a:xfrm flipV="1">
                  <a:off x="1014" y="2410"/>
                  <a:ext cx="10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5" name="Line 872"/>
                <p:cNvSpPr>
                  <a:spLocks noChangeShapeType="1"/>
                </p:cNvSpPr>
                <p:nvPr/>
              </p:nvSpPr>
              <p:spPr bwMode="auto">
                <a:xfrm flipV="1">
                  <a:off x="1028" y="2388"/>
                  <a:ext cx="3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6" name="Line 873"/>
                <p:cNvSpPr>
                  <a:spLocks noChangeShapeType="1"/>
                </p:cNvSpPr>
                <p:nvPr/>
              </p:nvSpPr>
              <p:spPr bwMode="auto">
                <a:xfrm flipV="1">
                  <a:off x="1039" y="2371"/>
                  <a:ext cx="1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7" name="Line 874"/>
                <p:cNvSpPr>
                  <a:spLocks noChangeShapeType="1"/>
                </p:cNvSpPr>
                <p:nvPr/>
              </p:nvSpPr>
              <p:spPr bwMode="auto">
                <a:xfrm flipV="1">
                  <a:off x="1056" y="2344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8" name="Line 875"/>
                <p:cNvSpPr>
                  <a:spLocks noChangeShapeType="1"/>
                </p:cNvSpPr>
                <p:nvPr/>
              </p:nvSpPr>
              <p:spPr bwMode="auto">
                <a:xfrm flipV="1">
                  <a:off x="1062" y="2320"/>
                  <a:ext cx="1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9" name="Line 876"/>
                <p:cNvSpPr>
                  <a:spLocks noChangeShapeType="1"/>
                </p:cNvSpPr>
                <p:nvPr/>
              </p:nvSpPr>
              <p:spPr bwMode="auto">
                <a:xfrm flipV="1">
                  <a:off x="1071" y="2301"/>
                  <a:ext cx="1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30" name="Line 877"/>
                <p:cNvSpPr>
                  <a:spLocks noChangeShapeType="1"/>
                </p:cNvSpPr>
                <p:nvPr/>
              </p:nvSpPr>
              <p:spPr bwMode="auto">
                <a:xfrm flipV="1">
                  <a:off x="1088" y="2277"/>
                  <a:ext cx="1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</p:grpSp>
          <p:grpSp>
            <p:nvGrpSpPr>
              <p:cNvPr id="22539" name="Group 878"/>
              <p:cNvGrpSpPr>
                <a:grpSpLocks/>
              </p:cNvGrpSpPr>
              <p:nvPr/>
            </p:nvGrpSpPr>
            <p:grpSpPr bwMode="auto">
              <a:xfrm>
                <a:off x="4832" y="3317"/>
                <a:ext cx="28" cy="31"/>
                <a:chOff x="4832" y="3317"/>
                <a:chExt cx="28" cy="31"/>
              </a:xfrm>
            </p:grpSpPr>
            <p:sp>
              <p:nvSpPr>
                <p:cNvPr id="62" name="Line 879"/>
                <p:cNvSpPr>
                  <a:spLocks noChangeShapeType="1"/>
                </p:cNvSpPr>
                <p:nvPr/>
              </p:nvSpPr>
              <p:spPr bwMode="auto">
                <a:xfrm>
                  <a:off x="4824" y="3317"/>
                  <a:ext cx="12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3" name="Line 880"/>
                <p:cNvSpPr>
                  <a:spLocks noChangeShapeType="1"/>
                </p:cNvSpPr>
                <p:nvPr/>
              </p:nvSpPr>
              <p:spPr bwMode="auto">
                <a:xfrm>
                  <a:off x="4848" y="3337"/>
                  <a:ext cx="22" cy="15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</p:grpSp>
          <p:grpSp>
            <p:nvGrpSpPr>
              <p:cNvPr id="22540" name="Group 881"/>
              <p:cNvGrpSpPr>
                <a:grpSpLocks/>
              </p:cNvGrpSpPr>
              <p:nvPr/>
            </p:nvGrpSpPr>
            <p:grpSpPr bwMode="auto">
              <a:xfrm>
                <a:off x="3752" y="3354"/>
                <a:ext cx="1173" cy="341"/>
                <a:chOff x="3752" y="3354"/>
                <a:chExt cx="1173" cy="341"/>
              </a:xfrm>
            </p:grpSpPr>
            <p:sp>
              <p:nvSpPr>
                <p:cNvPr id="14" name="Freeform 882"/>
                <p:cNvSpPr>
                  <a:spLocks/>
                </p:cNvSpPr>
                <p:nvPr/>
              </p:nvSpPr>
              <p:spPr bwMode="auto">
                <a:xfrm>
                  <a:off x="4382" y="3624"/>
                  <a:ext cx="10" cy="10"/>
                </a:xfrm>
                <a:custGeom>
                  <a:avLst/>
                  <a:gdLst>
                    <a:gd name="T0" fmla="*/ 0 w 11"/>
                    <a:gd name="T1" fmla="*/ 0 h 9"/>
                    <a:gd name="T2" fmla="*/ 2 w 11"/>
                    <a:gd name="T3" fmla="*/ 0 h 9"/>
                    <a:gd name="T4" fmla="*/ 11 w 11"/>
                    <a:gd name="T5" fmla="*/ 37 h 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1" h="9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11" y="9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5" name="Line 883"/>
                <p:cNvSpPr>
                  <a:spLocks noChangeShapeType="1"/>
                </p:cNvSpPr>
                <p:nvPr/>
              </p:nvSpPr>
              <p:spPr bwMode="auto">
                <a:xfrm>
                  <a:off x="4400" y="3634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6" name="Line 884"/>
                <p:cNvSpPr>
                  <a:spLocks noChangeShapeType="1"/>
                </p:cNvSpPr>
                <p:nvPr/>
              </p:nvSpPr>
              <p:spPr bwMode="auto">
                <a:xfrm>
                  <a:off x="4416" y="3654"/>
                  <a:ext cx="1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7" name="Freeform 885"/>
                <p:cNvSpPr>
                  <a:spLocks/>
                </p:cNvSpPr>
                <p:nvPr/>
              </p:nvSpPr>
              <p:spPr bwMode="auto">
                <a:xfrm>
                  <a:off x="4435" y="3671"/>
                  <a:ext cx="15" cy="16"/>
                </a:xfrm>
                <a:custGeom>
                  <a:avLst/>
                  <a:gdLst>
                    <a:gd name="T0" fmla="*/ 0 w 13"/>
                    <a:gd name="T1" fmla="*/ 0 h 9"/>
                    <a:gd name="T2" fmla="*/ 14 w 13"/>
                    <a:gd name="T3" fmla="*/ 158 h 9"/>
                    <a:gd name="T4" fmla="*/ 18 w 13"/>
                    <a:gd name="T5" fmla="*/ 158 h 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9">
                      <a:moveTo>
                        <a:pt x="0" y="0"/>
                      </a:moveTo>
                      <a:lnTo>
                        <a:pt x="9" y="9"/>
                      </a:lnTo>
                      <a:lnTo>
                        <a:pt x="13" y="9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8" name="Line 886"/>
                <p:cNvSpPr>
                  <a:spLocks noChangeShapeType="1"/>
                </p:cNvSpPr>
                <p:nvPr/>
              </p:nvSpPr>
              <p:spPr bwMode="auto">
                <a:xfrm>
                  <a:off x="4457" y="3681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9" name="Line 887"/>
                <p:cNvSpPr>
                  <a:spLocks noChangeShapeType="1"/>
                </p:cNvSpPr>
                <p:nvPr/>
              </p:nvSpPr>
              <p:spPr bwMode="auto">
                <a:xfrm>
                  <a:off x="4482" y="3681"/>
                  <a:ext cx="21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0" name="Line 888"/>
                <p:cNvSpPr>
                  <a:spLocks noChangeShapeType="1"/>
                </p:cNvSpPr>
                <p:nvPr/>
              </p:nvSpPr>
              <p:spPr bwMode="auto">
                <a:xfrm>
                  <a:off x="4503" y="3681"/>
                  <a:ext cx="22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1" name="Line 889"/>
                <p:cNvSpPr>
                  <a:spLocks noChangeShapeType="1"/>
                </p:cNvSpPr>
                <p:nvPr/>
              </p:nvSpPr>
              <p:spPr bwMode="auto">
                <a:xfrm>
                  <a:off x="4532" y="3686"/>
                  <a:ext cx="14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2" name="Line 890"/>
                <p:cNvSpPr>
                  <a:spLocks noChangeShapeType="1"/>
                </p:cNvSpPr>
                <p:nvPr/>
              </p:nvSpPr>
              <p:spPr bwMode="auto">
                <a:xfrm>
                  <a:off x="4557" y="3686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3" name="Line 891"/>
                <p:cNvSpPr>
                  <a:spLocks noChangeShapeType="1"/>
                </p:cNvSpPr>
                <p:nvPr/>
              </p:nvSpPr>
              <p:spPr bwMode="auto">
                <a:xfrm>
                  <a:off x="4582" y="3688"/>
                  <a:ext cx="18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4" name="Line 892"/>
                <p:cNvSpPr>
                  <a:spLocks noChangeShapeType="1"/>
                </p:cNvSpPr>
                <p:nvPr/>
              </p:nvSpPr>
              <p:spPr bwMode="auto">
                <a:xfrm>
                  <a:off x="4603" y="3688"/>
                  <a:ext cx="19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5" name="Line 893"/>
                <p:cNvSpPr>
                  <a:spLocks noChangeShapeType="1"/>
                </p:cNvSpPr>
                <p:nvPr/>
              </p:nvSpPr>
              <p:spPr bwMode="auto">
                <a:xfrm>
                  <a:off x="4631" y="3689"/>
                  <a:ext cx="1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6" name="Line 894"/>
                <p:cNvSpPr>
                  <a:spLocks noChangeShapeType="1"/>
                </p:cNvSpPr>
                <p:nvPr/>
              </p:nvSpPr>
              <p:spPr bwMode="auto">
                <a:xfrm>
                  <a:off x="4657" y="3689"/>
                  <a:ext cx="18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7" name="Line 895"/>
                <p:cNvSpPr>
                  <a:spLocks noChangeShapeType="1"/>
                </p:cNvSpPr>
                <p:nvPr/>
              </p:nvSpPr>
              <p:spPr bwMode="auto">
                <a:xfrm>
                  <a:off x="4685" y="3689"/>
                  <a:ext cx="10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8" name="Line 896"/>
                <p:cNvSpPr>
                  <a:spLocks noChangeShapeType="1"/>
                </p:cNvSpPr>
                <p:nvPr/>
              </p:nvSpPr>
              <p:spPr bwMode="auto">
                <a:xfrm>
                  <a:off x="4706" y="3689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9" name="Line 897"/>
                <p:cNvSpPr>
                  <a:spLocks noChangeShapeType="1"/>
                </p:cNvSpPr>
                <p:nvPr/>
              </p:nvSpPr>
              <p:spPr bwMode="auto">
                <a:xfrm>
                  <a:off x="4731" y="3689"/>
                  <a:ext cx="19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0" name="Line 898"/>
                <p:cNvSpPr>
                  <a:spLocks noChangeShapeType="1"/>
                </p:cNvSpPr>
                <p:nvPr/>
              </p:nvSpPr>
              <p:spPr bwMode="auto">
                <a:xfrm>
                  <a:off x="4757" y="3689"/>
                  <a:ext cx="17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1" name="Line 899"/>
                <p:cNvSpPr>
                  <a:spLocks noChangeShapeType="1"/>
                </p:cNvSpPr>
                <p:nvPr/>
              </p:nvSpPr>
              <p:spPr bwMode="auto">
                <a:xfrm>
                  <a:off x="4277" y="3621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2" name="Freeform 900"/>
                <p:cNvSpPr>
                  <a:spLocks/>
                </p:cNvSpPr>
                <p:nvPr/>
              </p:nvSpPr>
              <p:spPr bwMode="auto">
                <a:xfrm>
                  <a:off x="4277" y="3642"/>
                  <a:ext cx="0" cy="8"/>
                </a:xfrm>
                <a:custGeom>
                  <a:avLst/>
                  <a:gdLst>
                    <a:gd name="T0" fmla="*/ 0 w 3"/>
                    <a:gd name="T1" fmla="*/ 0 h 13"/>
                    <a:gd name="T2" fmla="*/ 0 w 3"/>
                    <a:gd name="T3" fmla="*/ 8 h 13"/>
                    <a:gd name="T4" fmla="*/ 0 w 3"/>
                    <a:gd name="T5" fmla="*/ 8 h 1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" h="13">
                      <a:moveTo>
                        <a:pt x="3" y="0"/>
                      </a:moveTo>
                      <a:lnTo>
                        <a:pt x="3" y="13"/>
                      </a:lnTo>
                      <a:lnTo>
                        <a:pt x="0" y="13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3" name="Line 901"/>
                <p:cNvSpPr>
                  <a:spLocks noChangeShapeType="1"/>
                </p:cNvSpPr>
                <p:nvPr/>
              </p:nvSpPr>
              <p:spPr bwMode="auto">
                <a:xfrm flipH="1">
                  <a:off x="4252" y="3658"/>
                  <a:ext cx="18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4" name="Line 902"/>
                <p:cNvSpPr>
                  <a:spLocks noChangeShapeType="1"/>
                </p:cNvSpPr>
                <p:nvPr/>
              </p:nvSpPr>
              <p:spPr bwMode="auto">
                <a:xfrm flipH="1">
                  <a:off x="4226" y="3658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5" name="Line 903"/>
                <p:cNvSpPr>
                  <a:spLocks noChangeShapeType="1"/>
                </p:cNvSpPr>
                <p:nvPr/>
              </p:nvSpPr>
              <p:spPr bwMode="auto">
                <a:xfrm flipH="1" flipV="1">
                  <a:off x="4212" y="3642"/>
                  <a:ext cx="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6" name="Line 904"/>
                <p:cNvSpPr>
                  <a:spLocks noChangeShapeType="1"/>
                </p:cNvSpPr>
                <p:nvPr/>
              </p:nvSpPr>
              <p:spPr bwMode="auto">
                <a:xfrm flipH="1" flipV="1">
                  <a:off x="4200" y="3621"/>
                  <a:ext cx="4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7" name="Line 905"/>
                <p:cNvSpPr>
                  <a:spLocks noChangeShapeType="1"/>
                </p:cNvSpPr>
                <p:nvPr/>
              </p:nvSpPr>
              <p:spPr bwMode="auto">
                <a:xfrm flipH="1" flipV="1">
                  <a:off x="4187" y="3597"/>
                  <a:ext cx="8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8" name="Line 906"/>
                <p:cNvSpPr>
                  <a:spLocks noChangeShapeType="1"/>
                </p:cNvSpPr>
                <p:nvPr/>
              </p:nvSpPr>
              <p:spPr bwMode="auto">
                <a:xfrm flipH="1" flipV="1">
                  <a:off x="4173" y="3577"/>
                  <a:ext cx="1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9" name="Freeform 907"/>
                <p:cNvSpPr>
                  <a:spLocks/>
                </p:cNvSpPr>
                <p:nvPr/>
              </p:nvSpPr>
              <p:spPr bwMode="auto">
                <a:xfrm>
                  <a:off x="4155" y="3560"/>
                  <a:ext cx="15" cy="7"/>
                </a:xfrm>
                <a:custGeom>
                  <a:avLst/>
                  <a:gdLst>
                    <a:gd name="T0" fmla="*/ 70 w 11"/>
                    <a:gd name="T1" fmla="*/ 1 h 11"/>
                    <a:gd name="T2" fmla="*/ 32 w 11"/>
                    <a:gd name="T3" fmla="*/ 0 h 11"/>
                    <a:gd name="T4" fmla="*/ 0 w 11"/>
                    <a:gd name="T5" fmla="*/ 0 h 11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1" h="11">
                      <a:moveTo>
                        <a:pt x="11" y="11"/>
                      </a:moveTo>
                      <a:lnTo>
                        <a:pt x="5" y="0"/>
                      </a:lnTo>
                      <a:lnTo>
                        <a:pt x="0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0" name="Line 908"/>
                <p:cNvSpPr>
                  <a:spLocks noChangeShapeType="1"/>
                </p:cNvSpPr>
                <p:nvPr/>
              </p:nvSpPr>
              <p:spPr bwMode="auto">
                <a:xfrm flipH="1">
                  <a:off x="4130" y="3560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1" name="Line 909"/>
                <p:cNvSpPr>
                  <a:spLocks noChangeShapeType="1"/>
                </p:cNvSpPr>
                <p:nvPr/>
              </p:nvSpPr>
              <p:spPr bwMode="auto">
                <a:xfrm flipH="1">
                  <a:off x="4106" y="3560"/>
                  <a:ext cx="18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2" name="Line 910"/>
                <p:cNvSpPr>
                  <a:spLocks noChangeShapeType="1"/>
                </p:cNvSpPr>
                <p:nvPr/>
              </p:nvSpPr>
              <p:spPr bwMode="auto">
                <a:xfrm flipH="1">
                  <a:off x="4081" y="3560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3" name="Line 911"/>
                <p:cNvSpPr>
                  <a:spLocks noChangeShapeType="1"/>
                </p:cNvSpPr>
                <p:nvPr/>
              </p:nvSpPr>
              <p:spPr bwMode="auto">
                <a:xfrm flipH="1">
                  <a:off x="4055" y="3560"/>
                  <a:ext cx="22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4" name="Line 912"/>
                <p:cNvSpPr>
                  <a:spLocks noChangeShapeType="1"/>
                </p:cNvSpPr>
                <p:nvPr/>
              </p:nvSpPr>
              <p:spPr bwMode="auto">
                <a:xfrm flipH="1">
                  <a:off x="4033" y="3560"/>
                  <a:ext cx="19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5" name="Line 913"/>
                <p:cNvSpPr>
                  <a:spLocks noChangeShapeType="1"/>
                </p:cNvSpPr>
                <p:nvPr/>
              </p:nvSpPr>
              <p:spPr bwMode="auto">
                <a:xfrm flipH="1">
                  <a:off x="4008" y="3560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6" name="Line 914"/>
                <p:cNvSpPr>
                  <a:spLocks noChangeShapeType="1"/>
                </p:cNvSpPr>
                <p:nvPr/>
              </p:nvSpPr>
              <p:spPr bwMode="auto">
                <a:xfrm flipH="1">
                  <a:off x="3984" y="3560"/>
                  <a:ext cx="19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7" name="Line 915"/>
                <p:cNvSpPr>
                  <a:spLocks noChangeShapeType="1"/>
                </p:cNvSpPr>
                <p:nvPr/>
              </p:nvSpPr>
              <p:spPr bwMode="auto">
                <a:xfrm flipH="1">
                  <a:off x="3959" y="3560"/>
                  <a:ext cx="1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8" name="Line 916"/>
                <p:cNvSpPr>
                  <a:spLocks noChangeShapeType="1"/>
                </p:cNvSpPr>
                <p:nvPr/>
              </p:nvSpPr>
              <p:spPr bwMode="auto">
                <a:xfrm flipH="1">
                  <a:off x="3934" y="3560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9" name="Line 917"/>
                <p:cNvSpPr>
                  <a:spLocks noChangeShapeType="1"/>
                </p:cNvSpPr>
                <p:nvPr/>
              </p:nvSpPr>
              <p:spPr bwMode="auto">
                <a:xfrm flipH="1">
                  <a:off x="3906" y="3560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0" name="Freeform 918"/>
                <p:cNvSpPr>
                  <a:spLocks/>
                </p:cNvSpPr>
                <p:nvPr/>
              </p:nvSpPr>
              <p:spPr bwMode="auto">
                <a:xfrm>
                  <a:off x="3885" y="3552"/>
                  <a:ext cx="21" cy="16"/>
                </a:xfrm>
                <a:custGeom>
                  <a:avLst/>
                  <a:gdLst>
                    <a:gd name="T0" fmla="*/ 28 w 15"/>
                    <a:gd name="T1" fmla="*/ 443 h 7"/>
                    <a:gd name="T2" fmla="*/ 20 w 15"/>
                    <a:gd name="T3" fmla="*/ 443 h 7"/>
                    <a:gd name="T4" fmla="*/ 0 w 15"/>
                    <a:gd name="T5" fmla="*/ 0 h 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5" h="7">
                      <a:moveTo>
                        <a:pt x="15" y="7"/>
                      </a:moveTo>
                      <a:lnTo>
                        <a:pt x="11" y="7"/>
                      </a:lnTo>
                      <a:lnTo>
                        <a:pt x="0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1" name="Line 919"/>
                <p:cNvSpPr>
                  <a:spLocks noChangeShapeType="1"/>
                </p:cNvSpPr>
                <p:nvPr/>
              </p:nvSpPr>
              <p:spPr bwMode="auto">
                <a:xfrm flipH="1" flipV="1">
                  <a:off x="3860" y="3541"/>
                  <a:ext cx="18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2" name="Line 920"/>
                <p:cNvSpPr>
                  <a:spLocks noChangeShapeType="1"/>
                </p:cNvSpPr>
                <p:nvPr/>
              </p:nvSpPr>
              <p:spPr bwMode="auto">
                <a:xfrm flipH="1" flipV="1">
                  <a:off x="3837" y="3528"/>
                  <a:ext cx="19" cy="5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3" name="Line 921"/>
                <p:cNvSpPr>
                  <a:spLocks noChangeShapeType="1"/>
                </p:cNvSpPr>
                <p:nvPr/>
              </p:nvSpPr>
              <p:spPr bwMode="auto">
                <a:xfrm flipH="1">
                  <a:off x="3821" y="3524"/>
                  <a:ext cx="10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4" name="Line 922"/>
                <p:cNvSpPr>
                  <a:spLocks noChangeShapeType="1"/>
                </p:cNvSpPr>
                <p:nvPr/>
              </p:nvSpPr>
              <p:spPr bwMode="auto">
                <a:xfrm flipH="1">
                  <a:off x="3806" y="3542"/>
                  <a:ext cx="7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5" name="Line 923"/>
                <p:cNvSpPr>
                  <a:spLocks noChangeShapeType="1"/>
                </p:cNvSpPr>
                <p:nvPr/>
              </p:nvSpPr>
              <p:spPr bwMode="auto">
                <a:xfrm flipH="1">
                  <a:off x="3788" y="3560"/>
                  <a:ext cx="11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6" name="Line 924"/>
                <p:cNvSpPr>
                  <a:spLocks noChangeShapeType="1"/>
                </p:cNvSpPr>
                <p:nvPr/>
              </p:nvSpPr>
              <p:spPr bwMode="auto">
                <a:xfrm flipH="1">
                  <a:off x="3764" y="3577"/>
                  <a:ext cx="18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7" name="Line 925"/>
                <p:cNvSpPr>
                  <a:spLocks noChangeShapeType="1"/>
                </p:cNvSpPr>
                <p:nvPr/>
              </p:nvSpPr>
              <p:spPr bwMode="auto">
                <a:xfrm flipH="1">
                  <a:off x="3752" y="3593"/>
                  <a:ext cx="13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8" name="Line 926"/>
                <p:cNvSpPr>
                  <a:spLocks noChangeShapeType="1"/>
                </p:cNvSpPr>
                <p:nvPr/>
              </p:nvSpPr>
              <p:spPr bwMode="auto">
                <a:xfrm>
                  <a:off x="4863" y="3354"/>
                  <a:ext cx="14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9" name="Line 927"/>
                <p:cNvSpPr>
                  <a:spLocks noChangeShapeType="1"/>
                </p:cNvSpPr>
                <p:nvPr/>
              </p:nvSpPr>
              <p:spPr bwMode="auto">
                <a:xfrm>
                  <a:off x="4884" y="3366"/>
                  <a:ext cx="3" cy="14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0" name="Line 928"/>
                <p:cNvSpPr>
                  <a:spLocks noChangeShapeType="1"/>
                </p:cNvSpPr>
                <p:nvPr/>
              </p:nvSpPr>
              <p:spPr bwMode="auto">
                <a:xfrm>
                  <a:off x="4902" y="3389"/>
                  <a:ext cx="11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1" name="Line 929"/>
                <p:cNvSpPr>
                  <a:spLocks noChangeShapeType="1"/>
                </p:cNvSpPr>
                <p:nvPr/>
              </p:nvSpPr>
              <p:spPr bwMode="auto">
                <a:xfrm>
                  <a:off x="4919" y="3403"/>
                  <a:ext cx="11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</p:grpSp>
        </p:grpSp>
      </p:grpSp>
      <p:sp>
        <p:nvSpPr>
          <p:cNvPr id="22533" name="Text Box 2"/>
          <p:cNvSpPr txBox="1">
            <a:spLocks noChangeArrowheads="1"/>
          </p:cNvSpPr>
          <p:nvPr/>
        </p:nvSpPr>
        <p:spPr bwMode="auto">
          <a:xfrm>
            <a:off x="2382862" y="533400"/>
            <a:ext cx="660873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98" tIns="48850" rIns="97698" bIns="48850" anchor="ctr"/>
          <a:lstStyle>
            <a:lvl1pPr marL="381000" indent="-379413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SzPct val="100000"/>
            </a:pPr>
            <a:r>
              <a:rPr lang="lv-LV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Normatīvie akti un rīkojuma dokumenti</a:t>
            </a:r>
            <a:endParaRPr lang="lv-LV" altLang="lv-LV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4" name="Номер слайда 538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53702D-62B7-4AF5-A2F4-6BDEA18A31F1}" type="slidenum">
              <a:rPr lang="en-US" altLang="lv-LV" sz="1200">
                <a:solidFill>
                  <a:srgbClr val="898989"/>
                </a:solidFill>
              </a:rPr>
              <a:pPr/>
              <a:t>4</a:t>
            </a:fld>
            <a:endParaRPr lang="en-US" altLang="lv-LV" sz="1200">
              <a:solidFill>
                <a:srgbClr val="898989"/>
              </a:solidFill>
            </a:endParaRPr>
          </a:p>
        </p:txBody>
      </p:sp>
      <p:sp>
        <p:nvSpPr>
          <p:cNvPr id="531" name="Rectangle 1"/>
          <p:cNvSpPr>
            <a:spLocks noChangeArrowheads="1"/>
          </p:cNvSpPr>
          <p:nvPr/>
        </p:nvSpPr>
        <p:spPr bwMode="auto">
          <a:xfrm>
            <a:off x="154712" y="1528331"/>
            <a:ext cx="8836888" cy="474591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lv-LV" alt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13.12.2016. MK noteikumi Nr.806 «Noteikumi par Iekšlietu ministrijas sistēmas iestāžu un Ieslodzījuma vietu pārvaldes amatpersonu ar speciālajām dienesta pakāpēm mēnešalgu un speciālo piemaksu noteikšanas kārtību un to apmēru» </a:t>
            </a: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lv-LV" altLang="lv-LV" sz="24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lv-LV" altLang="lv-LV" sz="2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06.06.2015</a:t>
            </a:r>
            <a:r>
              <a:rPr lang="lv-LV" alt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VRS iekšējie noteikumi Nr.12 «Kārtība, kādā Valsts robežsardzē un Valsts robežsardzes koledžā nosaka mēnešalgu» (ar grozījumiem)</a:t>
            </a: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lv-LV" altLang="lv-LV" sz="24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lv-LV" altLang="lv-LV" sz="2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15.11.2016</a:t>
            </a:r>
            <a:r>
              <a:rPr lang="lv-LV" alt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VRS pavēle «Par darba grupas izveidi» (kritēriju, mēnešalgu noteikšana)</a:t>
            </a: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lv-LV" altLang="lv-LV" sz="24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lv-LV" altLang="lv-LV" sz="2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VRS </a:t>
            </a:r>
            <a:r>
              <a:rPr lang="lv-LV" alt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pavēle «Par darba samaksas noteikšanu Valsts robežsardzē 2017.gadam</a:t>
            </a:r>
            <a:r>
              <a:rPr lang="lv-LV" altLang="lv-LV" sz="2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»</a:t>
            </a:r>
            <a:endParaRPr lang="lv-LV" altLang="lv-LV" sz="2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78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31" name="Group 405"/>
          <p:cNvGrpSpPr>
            <a:grpSpLocks/>
          </p:cNvGrpSpPr>
          <p:nvPr/>
        </p:nvGrpSpPr>
        <p:grpSpPr bwMode="auto">
          <a:xfrm>
            <a:off x="1158875" y="2541588"/>
            <a:ext cx="2632075" cy="2462212"/>
            <a:chOff x="309" y="1162"/>
            <a:chExt cx="1830" cy="1769"/>
          </a:xfrm>
        </p:grpSpPr>
        <p:sp>
          <p:nvSpPr>
            <p:cNvPr id="331" name="Line 406"/>
            <p:cNvSpPr>
              <a:spLocks noChangeShapeType="1"/>
            </p:cNvSpPr>
            <p:nvPr/>
          </p:nvSpPr>
          <p:spPr bwMode="auto">
            <a:xfrm flipV="1">
              <a:off x="1073" y="2256"/>
              <a:ext cx="4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2" name="Line 407"/>
            <p:cNvSpPr>
              <a:spLocks noChangeShapeType="1"/>
            </p:cNvSpPr>
            <p:nvPr/>
          </p:nvSpPr>
          <p:spPr bwMode="auto">
            <a:xfrm flipV="1">
              <a:off x="1084" y="2233"/>
              <a:ext cx="1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3" name="Line 408"/>
            <p:cNvSpPr>
              <a:spLocks noChangeShapeType="1"/>
            </p:cNvSpPr>
            <p:nvPr/>
          </p:nvSpPr>
          <p:spPr bwMode="auto">
            <a:xfrm flipV="1">
              <a:off x="1095" y="2214"/>
              <a:ext cx="7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4" name="Line 409"/>
            <p:cNvSpPr>
              <a:spLocks noChangeShapeType="1"/>
            </p:cNvSpPr>
            <p:nvPr/>
          </p:nvSpPr>
          <p:spPr bwMode="auto">
            <a:xfrm flipV="1">
              <a:off x="1109" y="2190"/>
              <a:ext cx="3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5" name="Line 410"/>
            <p:cNvSpPr>
              <a:spLocks noChangeShapeType="1"/>
            </p:cNvSpPr>
            <p:nvPr/>
          </p:nvSpPr>
          <p:spPr bwMode="auto">
            <a:xfrm flipV="1">
              <a:off x="1117" y="2168"/>
              <a:ext cx="1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6" name="Line 411"/>
            <p:cNvSpPr>
              <a:spLocks noChangeShapeType="1"/>
            </p:cNvSpPr>
            <p:nvPr/>
          </p:nvSpPr>
          <p:spPr bwMode="auto">
            <a:xfrm flipV="1">
              <a:off x="1130" y="2146"/>
              <a:ext cx="8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7" name="Line 412"/>
            <p:cNvSpPr>
              <a:spLocks noChangeShapeType="1"/>
            </p:cNvSpPr>
            <p:nvPr/>
          </p:nvSpPr>
          <p:spPr bwMode="auto">
            <a:xfrm flipV="1">
              <a:off x="1143" y="2141"/>
              <a:ext cx="17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8" name="Line 413"/>
            <p:cNvSpPr>
              <a:spLocks noChangeShapeType="1"/>
            </p:cNvSpPr>
            <p:nvPr/>
          </p:nvSpPr>
          <p:spPr bwMode="auto">
            <a:xfrm flipV="1">
              <a:off x="1169" y="2141"/>
              <a:ext cx="18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9" name="Line 414"/>
            <p:cNvSpPr>
              <a:spLocks noChangeShapeType="1"/>
            </p:cNvSpPr>
            <p:nvPr/>
          </p:nvSpPr>
          <p:spPr bwMode="auto">
            <a:xfrm flipV="1">
              <a:off x="1196" y="2136"/>
              <a:ext cx="1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0" name="Line 415"/>
            <p:cNvSpPr>
              <a:spLocks noChangeShapeType="1"/>
            </p:cNvSpPr>
            <p:nvPr/>
          </p:nvSpPr>
          <p:spPr bwMode="auto">
            <a:xfrm flipV="1">
              <a:off x="1220" y="2131"/>
              <a:ext cx="20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1" name="Freeform 416"/>
            <p:cNvSpPr>
              <a:spLocks/>
            </p:cNvSpPr>
            <p:nvPr/>
          </p:nvSpPr>
          <p:spPr bwMode="auto">
            <a:xfrm>
              <a:off x="1244" y="2123"/>
              <a:ext cx="14" cy="8"/>
            </a:xfrm>
            <a:custGeom>
              <a:avLst/>
              <a:gdLst>
                <a:gd name="T0" fmla="*/ 0 w 13"/>
                <a:gd name="T1" fmla="*/ 3 h 7"/>
                <a:gd name="T2" fmla="*/ 11 w 13"/>
                <a:gd name="T3" fmla="*/ 3 h 7"/>
                <a:gd name="T4" fmla="*/ 13 w 13"/>
                <a:gd name="T5" fmla="*/ 0 h 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" h="7">
                  <a:moveTo>
                    <a:pt x="0" y="7"/>
                  </a:moveTo>
                  <a:lnTo>
                    <a:pt x="11" y="5"/>
                  </a:lnTo>
                  <a:lnTo>
                    <a:pt x="13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2" name="Line 417"/>
            <p:cNvSpPr>
              <a:spLocks noChangeShapeType="1"/>
            </p:cNvSpPr>
            <p:nvPr/>
          </p:nvSpPr>
          <p:spPr bwMode="auto">
            <a:xfrm flipV="1">
              <a:off x="1259" y="2103"/>
              <a:ext cx="6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3" name="Line 418"/>
            <p:cNvSpPr>
              <a:spLocks noChangeShapeType="1"/>
            </p:cNvSpPr>
            <p:nvPr/>
          </p:nvSpPr>
          <p:spPr bwMode="auto">
            <a:xfrm flipV="1">
              <a:off x="1269" y="2076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4" name="Line 419"/>
            <p:cNvSpPr>
              <a:spLocks noChangeShapeType="1"/>
            </p:cNvSpPr>
            <p:nvPr/>
          </p:nvSpPr>
          <p:spPr bwMode="auto">
            <a:xfrm flipV="1">
              <a:off x="1273" y="2052"/>
              <a:ext cx="4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5" name="Line 420"/>
            <p:cNvSpPr>
              <a:spLocks noChangeShapeType="1"/>
            </p:cNvSpPr>
            <p:nvPr/>
          </p:nvSpPr>
          <p:spPr bwMode="auto">
            <a:xfrm flipV="1">
              <a:off x="1282" y="2028"/>
              <a:ext cx="0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6" name="Line 421"/>
            <p:cNvSpPr>
              <a:spLocks noChangeShapeType="1"/>
            </p:cNvSpPr>
            <p:nvPr/>
          </p:nvSpPr>
          <p:spPr bwMode="auto">
            <a:xfrm flipV="1">
              <a:off x="1287" y="2004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7" name="Freeform 422"/>
            <p:cNvSpPr>
              <a:spLocks/>
            </p:cNvSpPr>
            <p:nvPr/>
          </p:nvSpPr>
          <p:spPr bwMode="auto">
            <a:xfrm>
              <a:off x="1292" y="1981"/>
              <a:ext cx="1" cy="17"/>
            </a:xfrm>
            <a:custGeom>
              <a:avLst/>
              <a:gdLst>
                <a:gd name="T0" fmla="*/ 0 w 6"/>
                <a:gd name="T1" fmla="*/ 37 h 15"/>
                <a:gd name="T2" fmla="*/ 1 w 6"/>
                <a:gd name="T3" fmla="*/ 0 h 15"/>
                <a:gd name="T4" fmla="*/ 1 w 6"/>
                <a:gd name="T5" fmla="*/ 0 h 1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" h="15">
                  <a:moveTo>
                    <a:pt x="0" y="15"/>
                  </a:moveTo>
                  <a:lnTo>
                    <a:pt x="6" y="0"/>
                  </a:lnTo>
                  <a:lnTo>
                    <a:pt x="4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8" name="Line 423"/>
            <p:cNvSpPr>
              <a:spLocks noChangeShapeType="1"/>
            </p:cNvSpPr>
            <p:nvPr/>
          </p:nvSpPr>
          <p:spPr bwMode="auto">
            <a:xfrm flipH="1" flipV="1">
              <a:off x="1273" y="1979"/>
              <a:ext cx="25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9" name="Line 424"/>
            <p:cNvSpPr>
              <a:spLocks noChangeShapeType="1"/>
            </p:cNvSpPr>
            <p:nvPr/>
          </p:nvSpPr>
          <p:spPr bwMode="auto">
            <a:xfrm flipH="1" flipV="1">
              <a:off x="1246" y="1977"/>
              <a:ext cx="15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0" name="Line 425"/>
            <p:cNvSpPr>
              <a:spLocks noChangeShapeType="1"/>
            </p:cNvSpPr>
            <p:nvPr/>
          </p:nvSpPr>
          <p:spPr bwMode="auto">
            <a:xfrm flipH="1" flipV="1">
              <a:off x="1226" y="1973"/>
              <a:ext cx="24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1" name="Line 426"/>
            <p:cNvSpPr>
              <a:spLocks noChangeShapeType="1"/>
            </p:cNvSpPr>
            <p:nvPr/>
          </p:nvSpPr>
          <p:spPr bwMode="auto">
            <a:xfrm flipH="1" flipV="1">
              <a:off x="1198" y="1970"/>
              <a:ext cx="21" cy="2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2" name="Line 427"/>
            <p:cNvSpPr>
              <a:spLocks noChangeShapeType="1"/>
            </p:cNvSpPr>
            <p:nvPr/>
          </p:nvSpPr>
          <p:spPr bwMode="auto">
            <a:xfrm flipH="1" flipV="1">
              <a:off x="1171" y="1970"/>
              <a:ext cx="17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3" name="Line 428"/>
            <p:cNvSpPr>
              <a:spLocks noChangeShapeType="1"/>
            </p:cNvSpPr>
            <p:nvPr/>
          </p:nvSpPr>
          <p:spPr bwMode="auto">
            <a:xfrm flipH="1" flipV="1">
              <a:off x="1153" y="1955"/>
              <a:ext cx="22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4" name="Line 429"/>
            <p:cNvSpPr>
              <a:spLocks noChangeShapeType="1"/>
            </p:cNvSpPr>
            <p:nvPr/>
          </p:nvSpPr>
          <p:spPr bwMode="auto">
            <a:xfrm flipH="1" flipV="1">
              <a:off x="1133" y="1936"/>
              <a:ext cx="19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5" name="Line 430"/>
            <p:cNvSpPr>
              <a:spLocks noChangeShapeType="1"/>
            </p:cNvSpPr>
            <p:nvPr/>
          </p:nvSpPr>
          <p:spPr bwMode="auto">
            <a:xfrm flipH="1" flipV="1">
              <a:off x="1117" y="1918"/>
              <a:ext cx="1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6" name="Line 431"/>
            <p:cNvSpPr>
              <a:spLocks noChangeShapeType="1"/>
            </p:cNvSpPr>
            <p:nvPr/>
          </p:nvSpPr>
          <p:spPr bwMode="auto">
            <a:xfrm flipH="1" flipV="1">
              <a:off x="1099" y="1899"/>
              <a:ext cx="1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7" name="Line 432"/>
            <p:cNvSpPr>
              <a:spLocks noChangeShapeType="1"/>
            </p:cNvSpPr>
            <p:nvPr/>
          </p:nvSpPr>
          <p:spPr bwMode="auto">
            <a:xfrm flipH="1" flipV="1">
              <a:off x="1082" y="1882"/>
              <a:ext cx="2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8" name="Line 433"/>
            <p:cNvSpPr>
              <a:spLocks noChangeShapeType="1"/>
            </p:cNvSpPr>
            <p:nvPr/>
          </p:nvSpPr>
          <p:spPr bwMode="auto">
            <a:xfrm flipH="1" flipV="1">
              <a:off x="1066" y="1865"/>
              <a:ext cx="14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9" name="Line 434"/>
            <p:cNvSpPr>
              <a:spLocks noChangeShapeType="1"/>
            </p:cNvSpPr>
            <p:nvPr/>
          </p:nvSpPr>
          <p:spPr bwMode="auto">
            <a:xfrm flipH="1" flipV="1">
              <a:off x="1046" y="1847"/>
              <a:ext cx="7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0" name="Line 435"/>
            <p:cNvSpPr>
              <a:spLocks noChangeShapeType="1"/>
            </p:cNvSpPr>
            <p:nvPr/>
          </p:nvSpPr>
          <p:spPr bwMode="auto">
            <a:xfrm flipH="1" flipV="1">
              <a:off x="1028" y="1830"/>
              <a:ext cx="1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1" name="Line 436"/>
            <p:cNvSpPr>
              <a:spLocks noChangeShapeType="1"/>
            </p:cNvSpPr>
            <p:nvPr/>
          </p:nvSpPr>
          <p:spPr bwMode="auto">
            <a:xfrm flipH="1" flipV="1">
              <a:off x="1011" y="1813"/>
              <a:ext cx="18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2" name="Line 437"/>
            <p:cNvSpPr>
              <a:spLocks noChangeShapeType="1"/>
            </p:cNvSpPr>
            <p:nvPr/>
          </p:nvSpPr>
          <p:spPr bwMode="auto">
            <a:xfrm flipH="1" flipV="1">
              <a:off x="996" y="1793"/>
              <a:ext cx="13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3" name="Line 438"/>
            <p:cNvSpPr>
              <a:spLocks noChangeShapeType="1"/>
            </p:cNvSpPr>
            <p:nvPr/>
          </p:nvSpPr>
          <p:spPr bwMode="auto">
            <a:xfrm flipH="1" flipV="1">
              <a:off x="979" y="1778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4" name="Freeform 439"/>
            <p:cNvSpPr>
              <a:spLocks/>
            </p:cNvSpPr>
            <p:nvPr/>
          </p:nvSpPr>
          <p:spPr bwMode="auto">
            <a:xfrm>
              <a:off x="956" y="1766"/>
              <a:ext cx="14" cy="0"/>
            </a:xfrm>
            <a:custGeom>
              <a:avLst/>
              <a:gdLst>
                <a:gd name="T0" fmla="*/ 15 w 15"/>
                <a:gd name="T1" fmla="*/ 0 h 5"/>
                <a:gd name="T2" fmla="*/ 9 w 15"/>
                <a:gd name="T3" fmla="*/ 0 h 5"/>
                <a:gd name="T4" fmla="*/ 0 w 15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" h="5">
                  <a:moveTo>
                    <a:pt x="15" y="5"/>
                  </a:move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5" name="Line 440"/>
            <p:cNvSpPr>
              <a:spLocks noChangeShapeType="1"/>
            </p:cNvSpPr>
            <p:nvPr/>
          </p:nvSpPr>
          <p:spPr bwMode="auto">
            <a:xfrm flipH="1">
              <a:off x="932" y="1771"/>
              <a:ext cx="21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6" name="Line 441"/>
            <p:cNvSpPr>
              <a:spLocks noChangeShapeType="1"/>
            </p:cNvSpPr>
            <p:nvPr/>
          </p:nvSpPr>
          <p:spPr bwMode="auto">
            <a:xfrm flipH="1">
              <a:off x="908" y="1780"/>
              <a:ext cx="23" cy="2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7" name="Line 442"/>
            <p:cNvSpPr>
              <a:spLocks noChangeShapeType="1"/>
            </p:cNvSpPr>
            <p:nvPr/>
          </p:nvSpPr>
          <p:spPr bwMode="auto">
            <a:xfrm flipH="1">
              <a:off x="882" y="1788"/>
              <a:ext cx="18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8" name="Line 443"/>
            <p:cNvSpPr>
              <a:spLocks noChangeShapeType="1"/>
            </p:cNvSpPr>
            <p:nvPr/>
          </p:nvSpPr>
          <p:spPr bwMode="auto">
            <a:xfrm flipH="1">
              <a:off x="860" y="1797"/>
              <a:ext cx="24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9" name="Line 444"/>
            <p:cNvSpPr>
              <a:spLocks noChangeShapeType="1"/>
            </p:cNvSpPr>
            <p:nvPr/>
          </p:nvSpPr>
          <p:spPr bwMode="auto">
            <a:xfrm flipH="1">
              <a:off x="835" y="1806"/>
              <a:ext cx="21" cy="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0" name="Line 445"/>
            <p:cNvSpPr>
              <a:spLocks noChangeShapeType="1"/>
            </p:cNvSpPr>
            <p:nvPr/>
          </p:nvSpPr>
          <p:spPr bwMode="auto">
            <a:xfrm flipH="1">
              <a:off x="813" y="1813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1" name="Line 446"/>
            <p:cNvSpPr>
              <a:spLocks noChangeShapeType="1"/>
            </p:cNvSpPr>
            <p:nvPr/>
          </p:nvSpPr>
          <p:spPr bwMode="auto">
            <a:xfrm flipH="1">
              <a:off x="792" y="1819"/>
              <a:ext cx="18" cy="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2" name="Line 447"/>
            <p:cNvSpPr>
              <a:spLocks noChangeShapeType="1"/>
            </p:cNvSpPr>
            <p:nvPr/>
          </p:nvSpPr>
          <p:spPr bwMode="auto">
            <a:xfrm flipH="1">
              <a:off x="762" y="1826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3" name="Line 448"/>
            <p:cNvSpPr>
              <a:spLocks noChangeShapeType="1"/>
            </p:cNvSpPr>
            <p:nvPr/>
          </p:nvSpPr>
          <p:spPr bwMode="auto">
            <a:xfrm flipH="1">
              <a:off x="739" y="1826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4" name="Line 449"/>
            <p:cNvSpPr>
              <a:spLocks noChangeShapeType="1"/>
            </p:cNvSpPr>
            <p:nvPr/>
          </p:nvSpPr>
          <p:spPr bwMode="auto">
            <a:xfrm flipH="1">
              <a:off x="711" y="1826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5" name="Line 450"/>
            <p:cNvSpPr>
              <a:spLocks noChangeShapeType="1"/>
            </p:cNvSpPr>
            <p:nvPr/>
          </p:nvSpPr>
          <p:spPr bwMode="auto">
            <a:xfrm flipH="1">
              <a:off x="692" y="1826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6" name="Line 451"/>
            <p:cNvSpPr>
              <a:spLocks noChangeShapeType="1"/>
            </p:cNvSpPr>
            <p:nvPr/>
          </p:nvSpPr>
          <p:spPr bwMode="auto">
            <a:xfrm flipH="1">
              <a:off x="662" y="1826"/>
              <a:ext cx="18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7" name="Line 452"/>
            <p:cNvSpPr>
              <a:spLocks noChangeShapeType="1"/>
            </p:cNvSpPr>
            <p:nvPr/>
          </p:nvSpPr>
          <p:spPr bwMode="auto">
            <a:xfrm flipH="1">
              <a:off x="639" y="1826"/>
              <a:ext cx="18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8" name="Line 453"/>
            <p:cNvSpPr>
              <a:spLocks noChangeShapeType="1"/>
            </p:cNvSpPr>
            <p:nvPr/>
          </p:nvSpPr>
          <p:spPr bwMode="auto">
            <a:xfrm flipH="1">
              <a:off x="614" y="1826"/>
              <a:ext cx="15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9" name="Line 454"/>
            <p:cNvSpPr>
              <a:spLocks noChangeShapeType="1"/>
            </p:cNvSpPr>
            <p:nvPr/>
          </p:nvSpPr>
          <p:spPr bwMode="auto">
            <a:xfrm flipH="1">
              <a:off x="589" y="1826"/>
              <a:ext cx="18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0" name="Line 455"/>
            <p:cNvSpPr>
              <a:spLocks noChangeShapeType="1"/>
            </p:cNvSpPr>
            <p:nvPr/>
          </p:nvSpPr>
          <p:spPr bwMode="auto">
            <a:xfrm flipH="1">
              <a:off x="562" y="1826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1" name="Line 456"/>
            <p:cNvSpPr>
              <a:spLocks noChangeShapeType="1"/>
            </p:cNvSpPr>
            <p:nvPr/>
          </p:nvSpPr>
          <p:spPr bwMode="auto">
            <a:xfrm flipH="1">
              <a:off x="539" y="1826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2" name="Line 457"/>
            <p:cNvSpPr>
              <a:spLocks noChangeShapeType="1"/>
            </p:cNvSpPr>
            <p:nvPr/>
          </p:nvSpPr>
          <p:spPr bwMode="auto">
            <a:xfrm flipH="1">
              <a:off x="512" y="1826"/>
              <a:ext cx="17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3" name="Line 458"/>
            <p:cNvSpPr>
              <a:spLocks noChangeShapeType="1"/>
            </p:cNvSpPr>
            <p:nvPr/>
          </p:nvSpPr>
          <p:spPr bwMode="auto">
            <a:xfrm flipH="1">
              <a:off x="490" y="1826"/>
              <a:ext cx="15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4" name="Line 459"/>
            <p:cNvSpPr>
              <a:spLocks noChangeShapeType="1"/>
            </p:cNvSpPr>
            <p:nvPr/>
          </p:nvSpPr>
          <p:spPr bwMode="auto">
            <a:xfrm flipH="1">
              <a:off x="475" y="1830"/>
              <a:ext cx="1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5" name="Line 460"/>
            <p:cNvSpPr>
              <a:spLocks noChangeShapeType="1"/>
            </p:cNvSpPr>
            <p:nvPr/>
          </p:nvSpPr>
          <p:spPr bwMode="auto">
            <a:xfrm flipH="1">
              <a:off x="465" y="1853"/>
              <a:ext cx="3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6" name="Line 461"/>
            <p:cNvSpPr>
              <a:spLocks noChangeShapeType="1"/>
            </p:cNvSpPr>
            <p:nvPr/>
          </p:nvSpPr>
          <p:spPr bwMode="auto">
            <a:xfrm flipH="1">
              <a:off x="461" y="1877"/>
              <a:ext cx="2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7" name="Line 462"/>
            <p:cNvSpPr>
              <a:spLocks noChangeShapeType="1"/>
            </p:cNvSpPr>
            <p:nvPr/>
          </p:nvSpPr>
          <p:spPr bwMode="auto">
            <a:xfrm flipH="1">
              <a:off x="450" y="1899"/>
              <a:ext cx="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8" name="Line 463"/>
            <p:cNvSpPr>
              <a:spLocks noChangeShapeType="1"/>
            </p:cNvSpPr>
            <p:nvPr/>
          </p:nvSpPr>
          <p:spPr bwMode="auto">
            <a:xfrm flipH="1">
              <a:off x="438" y="1922"/>
              <a:ext cx="3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9" name="Line 464"/>
            <p:cNvSpPr>
              <a:spLocks noChangeShapeType="1"/>
            </p:cNvSpPr>
            <p:nvPr/>
          </p:nvSpPr>
          <p:spPr bwMode="auto">
            <a:xfrm flipH="1">
              <a:off x="432" y="1946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0" name="Freeform 465"/>
            <p:cNvSpPr>
              <a:spLocks/>
            </p:cNvSpPr>
            <p:nvPr/>
          </p:nvSpPr>
          <p:spPr bwMode="auto">
            <a:xfrm>
              <a:off x="418" y="1970"/>
              <a:ext cx="2" cy="16"/>
            </a:xfrm>
            <a:custGeom>
              <a:avLst/>
              <a:gdLst>
                <a:gd name="T0" fmla="*/ 0 w 7"/>
                <a:gd name="T1" fmla="*/ 0 h 16"/>
                <a:gd name="T2" fmla="*/ 0 w 7"/>
                <a:gd name="T3" fmla="*/ 14 h 16"/>
                <a:gd name="T4" fmla="*/ 0 w 7"/>
                <a:gd name="T5" fmla="*/ 21 h 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" h="16">
                  <a:moveTo>
                    <a:pt x="7" y="0"/>
                  </a:moveTo>
                  <a:lnTo>
                    <a:pt x="4" y="9"/>
                  </a:lnTo>
                  <a:lnTo>
                    <a:pt x="0" y="16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1" name="Line 466"/>
            <p:cNvSpPr>
              <a:spLocks noChangeShapeType="1"/>
            </p:cNvSpPr>
            <p:nvPr/>
          </p:nvSpPr>
          <p:spPr bwMode="auto">
            <a:xfrm flipH="1">
              <a:off x="408" y="1991"/>
              <a:ext cx="10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2" name="Line 467"/>
            <p:cNvSpPr>
              <a:spLocks noChangeShapeType="1"/>
            </p:cNvSpPr>
            <p:nvPr/>
          </p:nvSpPr>
          <p:spPr bwMode="auto">
            <a:xfrm flipH="1">
              <a:off x="394" y="2013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3" name="Line 468"/>
            <p:cNvSpPr>
              <a:spLocks noChangeShapeType="1"/>
            </p:cNvSpPr>
            <p:nvPr/>
          </p:nvSpPr>
          <p:spPr bwMode="auto">
            <a:xfrm flipH="1">
              <a:off x="384" y="2035"/>
              <a:ext cx="4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4" name="Line 469"/>
            <p:cNvSpPr>
              <a:spLocks noChangeShapeType="1"/>
            </p:cNvSpPr>
            <p:nvPr/>
          </p:nvSpPr>
          <p:spPr bwMode="auto">
            <a:xfrm flipH="1">
              <a:off x="370" y="2056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5" name="Line 470"/>
            <p:cNvSpPr>
              <a:spLocks noChangeShapeType="1"/>
            </p:cNvSpPr>
            <p:nvPr/>
          </p:nvSpPr>
          <p:spPr bwMode="auto">
            <a:xfrm flipH="1">
              <a:off x="361" y="2076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6" name="Line 471"/>
            <p:cNvSpPr>
              <a:spLocks noChangeShapeType="1"/>
            </p:cNvSpPr>
            <p:nvPr/>
          </p:nvSpPr>
          <p:spPr bwMode="auto">
            <a:xfrm flipH="1">
              <a:off x="345" y="2098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7" name="Line 472"/>
            <p:cNvSpPr>
              <a:spLocks noChangeShapeType="1"/>
            </p:cNvSpPr>
            <p:nvPr/>
          </p:nvSpPr>
          <p:spPr bwMode="auto">
            <a:xfrm flipH="1">
              <a:off x="333" y="2122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8" name="Line 473"/>
            <p:cNvSpPr>
              <a:spLocks noChangeShapeType="1"/>
            </p:cNvSpPr>
            <p:nvPr/>
          </p:nvSpPr>
          <p:spPr bwMode="auto">
            <a:xfrm flipH="1">
              <a:off x="320" y="2141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9" name="Line 474"/>
            <p:cNvSpPr>
              <a:spLocks noChangeShapeType="1"/>
            </p:cNvSpPr>
            <p:nvPr/>
          </p:nvSpPr>
          <p:spPr bwMode="auto">
            <a:xfrm flipH="1">
              <a:off x="309" y="2163"/>
              <a:ext cx="8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0" name="Line 475"/>
            <p:cNvSpPr>
              <a:spLocks noChangeShapeType="1"/>
            </p:cNvSpPr>
            <p:nvPr/>
          </p:nvSpPr>
          <p:spPr bwMode="auto">
            <a:xfrm flipV="1">
              <a:off x="968" y="1747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1" name="Line 476"/>
            <p:cNvSpPr>
              <a:spLocks noChangeShapeType="1"/>
            </p:cNvSpPr>
            <p:nvPr/>
          </p:nvSpPr>
          <p:spPr bwMode="auto">
            <a:xfrm flipV="1">
              <a:off x="968" y="1722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2" name="Line 477"/>
            <p:cNvSpPr>
              <a:spLocks noChangeShapeType="1"/>
            </p:cNvSpPr>
            <p:nvPr/>
          </p:nvSpPr>
          <p:spPr bwMode="auto">
            <a:xfrm flipV="1">
              <a:off x="968" y="1698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3" name="Line 478"/>
            <p:cNvSpPr>
              <a:spLocks noChangeShapeType="1"/>
            </p:cNvSpPr>
            <p:nvPr/>
          </p:nvSpPr>
          <p:spPr bwMode="auto">
            <a:xfrm flipV="1">
              <a:off x="968" y="1671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4" name="Line 479"/>
            <p:cNvSpPr>
              <a:spLocks noChangeShapeType="1"/>
            </p:cNvSpPr>
            <p:nvPr/>
          </p:nvSpPr>
          <p:spPr bwMode="auto">
            <a:xfrm flipV="1">
              <a:off x="968" y="1649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5" name="Line 480"/>
            <p:cNvSpPr>
              <a:spLocks noChangeShapeType="1"/>
            </p:cNvSpPr>
            <p:nvPr/>
          </p:nvSpPr>
          <p:spPr bwMode="auto">
            <a:xfrm flipV="1">
              <a:off x="968" y="1623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6" name="Line 481"/>
            <p:cNvSpPr>
              <a:spLocks noChangeShapeType="1"/>
            </p:cNvSpPr>
            <p:nvPr/>
          </p:nvSpPr>
          <p:spPr bwMode="auto">
            <a:xfrm flipV="1">
              <a:off x="968" y="1599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7" name="Line 482"/>
            <p:cNvSpPr>
              <a:spLocks noChangeShapeType="1"/>
            </p:cNvSpPr>
            <p:nvPr/>
          </p:nvSpPr>
          <p:spPr bwMode="auto">
            <a:xfrm flipV="1">
              <a:off x="968" y="1575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8" name="Line 483"/>
            <p:cNvSpPr>
              <a:spLocks noChangeShapeType="1"/>
            </p:cNvSpPr>
            <p:nvPr/>
          </p:nvSpPr>
          <p:spPr bwMode="auto">
            <a:xfrm flipV="1">
              <a:off x="968" y="1548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9" name="Line 484"/>
            <p:cNvSpPr>
              <a:spLocks noChangeShapeType="1"/>
            </p:cNvSpPr>
            <p:nvPr/>
          </p:nvSpPr>
          <p:spPr bwMode="auto">
            <a:xfrm flipV="1">
              <a:off x="968" y="1524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0" name="Line 485"/>
            <p:cNvSpPr>
              <a:spLocks noChangeShapeType="1"/>
            </p:cNvSpPr>
            <p:nvPr/>
          </p:nvSpPr>
          <p:spPr bwMode="auto">
            <a:xfrm flipH="1" flipV="1">
              <a:off x="952" y="1504"/>
              <a:ext cx="11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1" name="Line 486"/>
            <p:cNvSpPr>
              <a:spLocks noChangeShapeType="1"/>
            </p:cNvSpPr>
            <p:nvPr/>
          </p:nvSpPr>
          <p:spPr bwMode="auto">
            <a:xfrm flipH="1" flipV="1">
              <a:off x="938" y="1487"/>
              <a:ext cx="18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2" name="Line 487"/>
            <p:cNvSpPr>
              <a:spLocks noChangeShapeType="1"/>
            </p:cNvSpPr>
            <p:nvPr/>
          </p:nvSpPr>
          <p:spPr bwMode="auto">
            <a:xfrm flipH="1" flipV="1">
              <a:off x="918" y="1468"/>
              <a:ext cx="1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3" name="Freeform 488"/>
            <p:cNvSpPr>
              <a:spLocks/>
            </p:cNvSpPr>
            <p:nvPr/>
          </p:nvSpPr>
          <p:spPr bwMode="auto">
            <a:xfrm>
              <a:off x="906" y="1454"/>
              <a:ext cx="1" cy="14"/>
            </a:xfrm>
            <a:custGeom>
              <a:avLst/>
              <a:gdLst>
                <a:gd name="T0" fmla="*/ 0 w 7"/>
                <a:gd name="T1" fmla="*/ 16 h 11"/>
                <a:gd name="T2" fmla="*/ 0 w 7"/>
                <a:gd name="T3" fmla="*/ 5 h 11"/>
                <a:gd name="T4" fmla="*/ 0 w 7"/>
                <a:gd name="T5" fmla="*/ 0 h 1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" h="11">
                  <a:moveTo>
                    <a:pt x="5" y="11"/>
                  </a:moveTo>
                  <a:lnTo>
                    <a:pt x="0" y="5"/>
                  </a:lnTo>
                  <a:lnTo>
                    <a:pt x="7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4" name="Line 489"/>
            <p:cNvSpPr>
              <a:spLocks noChangeShapeType="1"/>
            </p:cNvSpPr>
            <p:nvPr/>
          </p:nvSpPr>
          <p:spPr bwMode="auto">
            <a:xfrm flipV="1">
              <a:off x="922" y="1437"/>
              <a:ext cx="14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5" name="Line 490"/>
            <p:cNvSpPr>
              <a:spLocks noChangeShapeType="1"/>
            </p:cNvSpPr>
            <p:nvPr/>
          </p:nvSpPr>
          <p:spPr bwMode="auto">
            <a:xfrm flipV="1">
              <a:off x="940" y="1421"/>
              <a:ext cx="12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6" name="Line 491"/>
            <p:cNvSpPr>
              <a:spLocks noChangeShapeType="1"/>
            </p:cNvSpPr>
            <p:nvPr/>
          </p:nvSpPr>
          <p:spPr bwMode="auto">
            <a:xfrm flipV="1">
              <a:off x="961" y="1408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7" name="Line 492"/>
            <p:cNvSpPr>
              <a:spLocks noChangeShapeType="1"/>
            </p:cNvSpPr>
            <p:nvPr/>
          </p:nvSpPr>
          <p:spPr bwMode="auto">
            <a:xfrm flipV="1">
              <a:off x="981" y="1388"/>
              <a:ext cx="14" cy="1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8" name="Line 493"/>
            <p:cNvSpPr>
              <a:spLocks noChangeShapeType="1"/>
            </p:cNvSpPr>
            <p:nvPr/>
          </p:nvSpPr>
          <p:spPr bwMode="auto">
            <a:xfrm flipV="1">
              <a:off x="1000" y="1376"/>
              <a:ext cx="13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9" name="Line 494"/>
            <p:cNvSpPr>
              <a:spLocks noChangeShapeType="1"/>
            </p:cNvSpPr>
            <p:nvPr/>
          </p:nvSpPr>
          <p:spPr bwMode="auto">
            <a:xfrm flipH="1" flipV="1">
              <a:off x="1016" y="1352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0" name="Line 495"/>
            <p:cNvSpPr>
              <a:spLocks noChangeShapeType="1"/>
            </p:cNvSpPr>
            <p:nvPr/>
          </p:nvSpPr>
          <p:spPr bwMode="auto">
            <a:xfrm flipH="1" flipV="1">
              <a:off x="1011" y="1326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1" name="Line 496"/>
            <p:cNvSpPr>
              <a:spLocks noChangeShapeType="1"/>
            </p:cNvSpPr>
            <p:nvPr/>
          </p:nvSpPr>
          <p:spPr bwMode="auto">
            <a:xfrm flipH="1" flipV="1">
              <a:off x="1009" y="1306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2" name="Line 497"/>
            <p:cNvSpPr>
              <a:spLocks noChangeShapeType="1"/>
            </p:cNvSpPr>
            <p:nvPr/>
          </p:nvSpPr>
          <p:spPr bwMode="auto">
            <a:xfrm flipH="1" flipV="1">
              <a:off x="1002" y="1279"/>
              <a:ext cx="3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3" name="Line 498"/>
            <p:cNvSpPr>
              <a:spLocks noChangeShapeType="1"/>
            </p:cNvSpPr>
            <p:nvPr/>
          </p:nvSpPr>
          <p:spPr bwMode="auto">
            <a:xfrm flipH="1" flipV="1">
              <a:off x="996" y="1254"/>
              <a:ext cx="4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4" name="Line 499"/>
            <p:cNvSpPr>
              <a:spLocks noChangeShapeType="1"/>
            </p:cNvSpPr>
            <p:nvPr/>
          </p:nvSpPr>
          <p:spPr bwMode="auto">
            <a:xfrm flipH="1" flipV="1">
              <a:off x="996" y="1230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5" name="Line 500"/>
            <p:cNvSpPr>
              <a:spLocks noChangeShapeType="1"/>
            </p:cNvSpPr>
            <p:nvPr/>
          </p:nvSpPr>
          <p:spPr bwMode="auto">
            <a:xfrm flipH="1" flipV="1">
              <a:off x="989" y="1204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6" name="Line 501"/>
            <p:cNvSpPr>
              <a:spLocks noChangeShapeType="1"/>
            </p:cNvSpPr>
            <p:nvPr/>
          </p:nvSpPr>
          <p:spPr bwMode="auto">
            <a:xfrm flipH="1" flipV="1">
              <a:off x="984" y="1183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7" name="Line 502"/>
            <p:cNvSpPr>
              <a:spLocks noChangeShapeType="1"/>
            </p:cNvSpPr>
            <p:nvPr/>
          </p:nvSpPr>
          <p:spPr bwMode="auto">
            <a:xfrm flipH="1" flipV="1">
              <a:off x="981" y="1162"/>
              <a:ext cx="0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8" name="Line 503"/>
            <p:cNvSpPr>
              <a:spLocks noChangeShapeType="1"/>
            </p:cNvSpPr>
            <p:nvPr/>
          </p:nvSpPr>
          <p:spPr bwMode="auto">
            <a:xfrm>
              <a:off x="1301" y="1979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9" name="Line 504"/>
            <p:cNvSpPr>
              <a:spLocks noChangeShapeType="1"/>
            </p:cNvSpPr>
            <p:nvPr/>
          </p:nvSpPr>
          <p:spPr bwMode="auto">
            <a:xfrm>
              <a:off x="1326" y="1979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0" name="Line 505"/>
            <p:cNvSpPr>
              <a:spLocks noChangeShapeType="1"/>
            </p:cNvSpPr>
            <p:nvPr/>
          </p:nvSpPr>
          <p:spPr bwMode="auto">
            <a:xfrm>
              <a:off x="1351" y="1979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1" name="Line 506"/>
            <p:cNvSpPr>
              <a:spLocks noChangeShapeType="1"/>
            </p:cNvSpPr>
            <p:nvPr/>
          </p:nvSpPr>
          <p:spPr bwMode="auto">
            <a:xfrm>
              <a:off x="1376" y="1979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2" name="Freeform 507"/>
            <p:cNvSpPr>
              <a:spLocks/>
            </p:cNvSpPr>
            <p:nvPr/>
          </p:nvSpPr>
          <p:spPr bwMode="auto">
            <a:xfrm>
              <a:off x="1401" y="1970"/>
              <a:ext cx="20" cy="16"/>
            </a:xfrm>
            <a:custGeom>
              <a:avLst/>
              <a:gdLst>
                <a:gd name="T0" fmla="*/ 0 w 13"/>
                <a:gd name="T1" fmla="*/ 141 h 10"/>
                <a:gd name="T2" fmla="*/ 18 w 13"/>
                <a:gd name="T3" fmla="*/ 141 h 10"/>
                <a:gd name="T4" fmla="*/ 114 w 13"/>
                <a:gd name="T5" fmla="*/ 0 h 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2" y="10"/>
                  </a:lnTo>
                  <a:lnTo>
                    <a:pt x="13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3" name="Line 508"/>
            <p:cNvSpPr>
              <a:spLocks noChangeShapeType="1"/>
            </p:cNvSpPr>
            <p:nvPr/>
          </p:nvSpPr>
          <p:spPr bwMode="auto">
            <a:xfrm flipV="1">
              <a:off x="1420" y="1952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4" name="Line 509"/>
            <p:cNvSpPr>
              <a:spLocks noChangeShapeType="1"/>
            </p:cNvSpPr>
            <p:nvPr/>
          </p:nvSpPr>
          <p:spPr bwMode="auto">
            <a:xfrm flipV="1">
              <a:off x="1437" y="1936"/>
              <a:ext cx="6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5" name="Line 510"/>
            <p:cNvSpPr>
              <a:spLocks noChangeShapeType="1"/>
            </p:cNvSpPr>
            <p:nvPr/>
          </p:nvSpPr>
          <p:spPr bwMode="auto">
            <a:xfrm flipV="1">
              <a:off x="1455" y="1916"/>
              <a:ext cx="14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6" name="Line 511"/>
            <p:cNvSpPr>
              <a:spLocks noChangeShapeType="1"/>
            </p:cNvSpPr>
            <p:nvPr/>
          </p:nvSpPr>
          <p:spPr bwMode="auto">
            <a:xfrm flipV="1">
              <a:off x="1473" y="1899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7" name="Line 512"/>
            <p:cNvSpPr>
              <a:spLocks noChangeShapeType="1"/>
            </p:cNvSpPr>
            <p:nvPr/>
          </p:nvSpPr>
          <p:spPr bwMode="auto">
            <a:xfrm flipV="1">
              <a:off x="1493" y="1882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8" name="Line 513"/>
            <p:cNvSpPr>
              <a:spLocks noChangeShapeType="1"/>
            </p:cNvSpPr>
            <p:nvPr/>
          </p:nvSpPr>
          <p:spPr bwMode="auto">
            <a:xfrm flipV="1">
              <a:off x="1508" y="1865"/>
              <a:ext cx="9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9" name="Line 514"/>
            <p:cNvSpPr>
              <a:spLocks noChangeShapeType="1"/>
            </p:cNvSpPr>
            <p:nvPr/>
          </p:nvSpPr>
          <p:spPr bwMode="auto">
            <a:xfrm flipV="1">
              <a:off x="1528" y="1847"/>
              <a:ext cx="14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0" name="Line 515"/>
            <p:cNvSpPr>
              <a:spLocks noChangeShapeType="1"/>
            </p:cNvSpPr>
            <p:nvPr/>
          </p:nvSpPr>
          <p:spPr bwMode="auto">
            <a:xfrm flipV="1">
              <a:off x="1544" y="1830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1" name="Line 516"/>
            <p:cNvSpPr>
              <a:spLocks noChangeShapeType="1"/>
            </p:cNvSpPr>
            <p:nvPr/>
          </p:nvSpPr>
          <p:spPr bwMode="auto">
            <a:xfrm flipV="1">
              <a:off x="1562" y="1813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2" name="Line 517"/>
            <p:cNvSpPr>
              <a:spLocks noChangeShapeType="1"/>
            </p:cNvSpPr>
            <p:nvPr/>
          </p:nvSpPr>
          <p:spPr bwMode="auto">
            <a:xfrm flipV="1">
              <a:off x="1579" y="1797"/>
              <a:ext cx="12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3" name="Line 518"/>
            <p:cNvSpPr>
              <a:spLocks noChangeShapeType="1"/>
            </p:cNvSpPr>
            <p:nvPr/>
          </p:nvSpPr>
          <p:spPr bwMode="auto">
            <a:xfrm flipV="1">
              <a:off x="1600" y="1778"/>
              <a:ext cx="12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4" name="Line 519"/>
            <p:cNvSpPr>
              <a:spLocks noChangeShapeType="1"/>
            </p:cNvSpPr>
            <p:nvPr/>
          </p:nvSpPr>
          <p:spPr bwMode="auto">
            <a:xfrm flipV="1">
              <a:off x="1616" y="1761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5" name="Line 520"/>
            <p:cNvSpPr>
              <a:spLocks noChangeShapeType="1"/>
            </p:cNvSpPr>
            <p:nvPr/>
          </p:nvSpPr>
          <p:spPr bwMode="auto">
            <a:xfrm flipV="1">
              <a:off x="1633" y="1743"/>
              <a:ext cx="6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6" name="Line 521"/>
            <p:cNvSpPr>
              <a:spLocks noChangeShapeType="1"/>
            </p:cNvSpPr>
            <p:nvPr/>
          </p:nvSpPr>
          <p:spPr bwMode="auto">
            <a:xfrm flipV="1">
              <a:off x="1652" y="1727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7" name="Line 522"/>
            <p:cNvSpPr>
              <a:spLocks noChangeShapeType="1"/>
            </p:cNvSpPr>
            <p:nvPr/>
          </p:nvSpPr>
          <p:spPr bwMode="auto">
            <a:xfrm flipV="1">
              <a:off x="1671" y="1707"/>
              <a:ext cx="18" cy="1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8" name="Line 523"/>
            <p:cNvSpPr>
              <a:spLocks noChangeShapeType="1"/>
            </p:cNvSpPr>
            <p:nvPr/>
          </p:nvSpPr>
          <p:spPr bwMode="auto">
            <a:xfrm flipV="1">
              <a:off x="1689" y="1690"/>
              <a:ext cx="21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9" name="Line 524"/>
            <p:cNvSpPr>
              <a:spLocks noChangeShapeType="1"/>
            </p:cNvSpPr>
            <p:nvPr/>
          </p:nvSpPr>
          <p:spPr bwMode="auto">
            <a:xfrm flipV="1">
              <a:off x="1704" y="1678"/>
              <a:ext cx="8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0" name="Line 525"/>
            <p:cNvSpPr>
              <a:spLocks noChangeShapeType="1"/>
            </p:cNvSpPr>
            <p:nvPr/>
          </p:nvSpPr>
          <p:spPr bwMode="auto">
            <a:xfrm>
              <a:off x="1259" y="2127"/>
              <a:ext cx="1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1" name="Line 526"/>
            <p:cNvSpPr>
              <a:spLocks noChangeShapeType="1"/>
            </p:cNvSpPr>
            <p:nvPr/>
          </p:nvSpPr>
          <p:spPr bwMode="auto">
            <a:xfrm>
              <a:off x="1282" y="2133"/>
              <a:ext cx="19" cy="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2" name="Line 527"/>
            <p:cNvSpPr>
              <a:spLocks noChangeShapeType="1"/>
            </p:cNvSpPr>
            <p:nvPr/>
          </p:nvSpPr>
          <p:spPr bwMode="auto">
            <a:xfrm>
              <a:off x="1308" y="2136"/>
              <a:ext cx="18" cy="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3" name="Line 528"/>
            <p:cNvSpPr>
              <a:spLocks noChangeShapeType="1"/>
            </p:cNvSpPr>
            <p:nvPr/>
          </p:nvSpPr>
          <p:spPr bwMode="auto">
            <a:xfrm>
              <a:off x="1331" y="2141"/>
              <a:ext cx="17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4" name="Line 529"/>
            <p:cNvSpPr>
              <a:spLocks noChangeShapeType="1"/>
            </p:cNvSpPr>
            <p:nvPr/>
          </p:nvSpPr>
          <p:spPr bwMode="auto">
            <a:xfrm>
              <a:off x="1348" y="2157"/>
              <a:ext cx="3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5" name="Line 530"/>
            <p:cNvSpPr>
              <a:spLocks noChangeShapeType="1"/>
            </p:cNvSpPr>
            <p:nvPr/>
          </p:nvSpPr>
          <p:spPr bwMode="auto">
            <a:xfrm>
              <a:off x="1351" y="2181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6" name="Line 531"/>
            <p:cNvSpPr>
              <a:spLocks noChangeShapeType="1"/>
            </p:cNvSpPr>
            <p:nvPr/>
          </p:nvSpPr>
          <p:spPr bwMode="auto">
            <a:xfrm>
              <a:off x="1353" y="2204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7" name="Freeform 532"/>
            <p:cNvSpPr>
              <a:spLocks/>
            </p:cNvSpPr>
            <p:nvPr/>
          </p:nvSpPr>
          <p:spPr bwMode="auto">
            <a:xfrm>
              <a:off x="1355" y="2230"/>
              <a:ext cx="17" cy="16"/>
            </a:xfrm>
            <a:custGeom>
              <a:avLst/>
              <a:gdLst>
                <a:gd name="T0" fmla="*/ 0 w 12"/>
                <a:gd name="T1" fmla="*/ 0 h 11"/>
                <a:gd name="T2" fmla="*/ 0 w 12"/>
                <a:gd name="T3" fmla="*/ 34 h 11"/>
                <a:gd name="T4" fmla="*/ 49 w 12"/>
                <a:gd name="T5" fmla="*/ 96 h 1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" h="11">
                  <a:moveTo>
                    <a:pt x="0" y="0"/>
                  </a:moveTo>
                  <a:lnTo>
                    <a:pt x="0" y="4"/>
                  </a:lnTo>
                  <a:lnTo>
                    <a:pt x="12" y="11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8" name="Line 533"/>
            <p:cNvSpPr>
              <a:spLocks noChangeShapeType="1"/>
            </p:cNvSpPr>
            <p:nvPr/>
          </p:nvSpPr>
          <p:spPr bwMode="auto">
            <a:xfrm>
              <a:off x="1374" y="2243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9" name="Line 534"/>
            <p:cNvSpPr>
              <a:spLocks noChangeShapeType="1"/>
            </p:cNvSpPr>
            <p:nvPr/>
          </p:nvSpPr>
          <p:spPr bwMode="auto">
            <a:xfrm>
              <a:off x="1397" y="2260"/>
              <a:ext cx="23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0" name="Line 535"/>
            <p:cNvSpPr>
              <a:spLocks noChangeShapeType="1"/>
            </p:cNvSpPr>
            <p:nvPr/>
          </p:nvSpPr>
          <p:spPr bwMode="auto">
            <a:xfrm>
              <a:off x="1415" y="2269"/>
              <a:ext cx="15" cy="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1" name="Line 536"/>
            <p:cNvSpPr>
              <a:spLocks noChangeShapeType="1"/>
            </p:cNvSpPr>
            <p:nvPr/>
          </p:nvSpPr>
          <p:spPr bwMode="auto">
            <a:xfrm>
              <a:off x="1437" y="2285"/>
              <a:ext cx="14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2" name="Line 537"/>
            <p:cNvSpPr>
              <a:spLocks noChangeShapeType="1"/>
            </p:cNvSpPr>
            <p:nvPr/>
          </p:nvSpPr>
          <p:spPr bwMode="auto">
            <a:xfrm>
              <a:off x="1458" y="2298"/>
              <a:ext cx="14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3" name="Line 538"/>
            <p:cNvSpPr>
              <a:spLocks noChangeShapeType="1"/>
            </p:cNvSpPr>
            <p:nvPr/>
          </p:nvSpPr>
          <p:spPr bwMode="auto">
            <a:xfrm>
              <a:off x="1479" y="2315"/>
              <a:ext cx="14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4" name="Line 539"/>
            <p:cNvSpPr>
              <a:spLocks noChangeShapeType="1"/>
            </p:cNvSpPr>
            <p:nvPr/>
          </p:nvSpPr>
          <p:spPr bwMode="auto">
            <a:xfrm>
              <a:off x="1499" y="2325"/>
              <a:ext cx="18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5" name="Line 540"/>
            <p:cNvSpPr>
              <a:spLocks noChangeShapeType="1"/>
            </p:cNvSpPr>
            <p:nvPr/>
          </p:nvSpPr>
          <p:spPr bwMode="auto">
            <a:xfrm>
              <a:off x="1522" y="2338"/>
              <a:ext cx="21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6" name="Line 541"/>
            <p:cNvSpPr>
              <a:spLocks noChangeShapeType="1"/>
            </p:cNvSpPr>
            <p:nvPr/>
          </p:nvSpPr>
          <p:spPr bwMode="auto">
            <a:xfrm>
              <a:off x="1543" y="2354"/>
              <a:ext cx="25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7" name="Line 542"/>
            <p:cNvSpPr>
              <a:spLocks noChangeShapeType="1"/>
            </p:cNvSpPr>
            <p:nvPr/>
          </p:nvSpPr>
          <p:spPr bwMode="auto">
            <a:xfrm flipV="1">
              <a:off x="1569" y="2350"/>
              <a:ext cx="2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8" name="Freeform 543"/>
            <p:cNvSpPr>
              <a:spLocks/>
            </p:cNvSpPr>
            <p:nvPr/>
          </p:nvSpPr>
          <p:spPr bwMode="auto">
            <a:xfrm>
              <a:off x="1593" y="2350"/>
              <a:ext cx="22" cy="0"/>
            </a:xfrm>
            <a:custGeom>
              <a:avLst/>
              <a:gdLst>
                <a:gd name="T0" fmla="*/ 0 w 15"/>
                <a:gd name="T1" fmla="*/ 0 h 4"/>
                <a:gd name="T2" fmla="*/ 127 w 15"/>
                <a:gd name="T3" fmla="*/ 0 h 4"/>
                <a:gd name="T4" fmla="*/ 127 w 15"/>
                <a:gd name="T5" fmla="*/ 0 h 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" h="4">
                  <a:moveTo>
                    <a:pt x="0" y="0"/>
                  </a:moveTo>
                  <a:lnTo>
                    <a:pt x="15" y="0"/>
                  </a:lnTo>
                  <a:lnTo>
                    <a:pt x="15" y="4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9" name="Line 544"/>
            <p:cNvSpPr>
              <a:spLocks noChangeShapeType="1"/>
            </p:cNvSpPr>
            <p:nvPr/>
          </p:nvSpPr>
          <p:spPr bwMode="auto">
            <a:xfrm flipH="1">
              <a:off x="1604" y="2362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0" name="Line 545"/>
            <p:cNvSpPr>
              <a:spLocks noChangeShapeType="1"/>
            </p:cNvSpPr>
            <p:nvPr/>
          </p:nvSpPr>
          <p:spPr bwMode="auto">
            <a:xfrm flipH="1">
              <a:off x="1600" y="2385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1" name="Line 546"/>
            <p:cNvSpPr>
              <a:spLocks noChangeShapeType="1"/>
            </p:cNvSpPr>
            <p:nvPr/>
          </p:nvSpPr>
          <p:spPr bwMode="auto">
            <a:xfrm flipH="1">
              <a:off x="1600" y="2410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2" name="Line 547"/>
            <p:cNvSpPr>
              <a:spLocks noChangeShapeType="1"/>
            </p:cNvSpPr>
            <p:nvPr/>
          </p:nvSpPr>
          <p:spPr bwMode="auto">
            <a:xfrm flipH="1">
              <a:off x="1593" y="2437"/>
              <a:ext cx="4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3" name="Freeform 548"/>
            <p:cNvSpPr>
              <a:spLocks/>
            </p:cNvSpPr>
            <p:nvPr/>
          </p:nvSpPr>
          <p:spPr bwMode="auto">
            <a:xfrm>
              <a:off x="1592" y="2460"/>
              <a:ext cx="0" cy="13"/>
            </a:xfrm>
            <a:custGeom>
              <a:avLst/>
              <a:gdLst>
                <a:gd name="T0" fmla="*/ 1 w 2"/>
                <a:gd name="T1" fmla="*/ 0 h 14"/>
                <a:gd name="T2" fmla="*/ 0 w 2"/>
                <a:gd name="T3" fmla="*/ 3 h 14"/>
                <a:gd name="T4" fmla="*/ 0 w 2"/>
                <a:gd name="T5" fmla="*/ 7 h 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" h="14">
                  <a:moveTo>
                    <a:pt x="2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4" name="Line 549"/>
            <p:cNvSpPr>
              <a:spLocks noChangeShapeType="1"/>
            </p:cNvSpPr>
            <p:nvPr/>
          </p:nvSpPr>
          <p:spPr bwMode="auto">
            <a:xfrm>
              <a:off x="1592" y="2482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5" name="Line 550"/>
            <p:cNvSpPr>
              <a:spLocks noChangeShapeType="1"/>
            </p:cNvSpPr>
            <p:nvPr/>
          </p:nvSpPr>
          <p:spPr bwMode="auto">
            <a:xfrm>
              <a:off x="1592" y="2511"/>
              <a:ext cx="0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6" name="Line 551"/>
            <p:cNvSpPr>
              <a:spLocks noChangeShapeType="1"/>
            </p:cNvSpPr>
            <p:nvPr/>
          </p:nvSpPr>
          <p:spPr bwMode="auto">
            <a:xfrm>
              <a:off x="1592" y="2533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7" name="Line 552"/>
            <p:cNvSpPr>
              <a:spLocks noChangeShapeType="1"/>
            </p:cNvSpPr>
            <p:nvPr/>
          </p:nvSpPr>
          <p:spPr bwMode="auto">
            <a:xfrm>
              <a:off x="1592" y="2559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8" name="Line 553"/>
            <p:cNvSpPr>
              <a:spLocks noChangeShapeType="1"/>
            </p:cNvSpPr>
            <p:nvPr/>
          </p:nvSpPr>
          <p:spPr bwMode="auto">
            <a:xfrm>
              <a:off x="1592" y="2584"/>
              <a:ext cx="0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9" name="Line 554"/>
            <p:cNvSpPr>
              <a:spLocks noChangeShapeType="1"/>
            </p:cNvSpPr>
            <p:nvPr/>
          </p:nvSpPr>
          <p:spPr bwMode="auto">
            <a:xfrm>
              <a:off x="1592" y="2611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0" name="Line 555"/>
            <p:cNvSpPr>
              <a:spLocks noChangeShapeType="1"/>
            </p:cNvSpPr>
            <p:nvPr/>
          </p:nvSpPr>
          <p:spPr bwMode="auto">
            <a:xfrm>
              <a:off x="1592" y="2633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1" name="Line 556"/>
            <p:cNvSpPr>
              <a:spLocks noChangeShapeType="1"/>
            </p:cNvSpPr>
            <p:nvPr/>
          </p:nvSpPr>
          <p:spPr bwMode="auto">
            <a:xfrm>
              <a:off x="1592" y="2658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2" name="Line 557"/>
            <p:cNvSpPr>
              <a:spLocks noChangeShapeType="1"/>
            </p:cNvSpPr>
            <p:nvPr/>
          </p:nvSpPr>
          <p:spPr bwMode="auto">
            <a:xfrm>
              <a:off x="1592" y="2682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3" name="Line 558"/>
            <p:cNvSpPr>
              <a:spLocks noChangeShapeType="1"/>
            </p:cNvSpPr>
            <p:nvPr/>
          </p:nvSpPr>
          <p:spPr bwMode="auto">
            <a:xfrm>
              <a:off x="1592" y="2707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4" name="Line 559"/>
            <p:cNvSpPr>
              <a:spLocks noChangeShapeType="1"/>
            </p:cNvSpPr>
            <p:nvPr/>
          </p:nvSpPr>
          <p:spPr bwMode="auto">
            <a:xfrm>
              <a:off x="1592" y="2733"/>
              <a:ext cx="0" cy="2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5" name="Line 560"/>
            <p:cNvSpPr>
              <a:spLocks noChangeShapeType="1"/>
            </p:cNvSpPr>
            <p:nvPr/>
          </p:nvSpPr>
          <p:spPr bwMode="auto">
            <a:xfrm flipH="1">
              <a:off x="1575" y="2756"/>
              <a:ext cx="18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6" name="Line 561"/>
            <p:cNvSpPr>
              <a:spLocks noChangeShapeType="1"/>
            </p:cNvSpPr>
            <p:nvPr/>
          </p:nvSpPr>
          <p:spPr bwMode="auto">
            <a:xfrm flipH="1">
              <a:off x="1551" y="2767"/>
              <a:ext cx="19" cy="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7" name="Line 562"/>
            <p:cNvSpPr>
              <a:spLocks noChangeShapeType="1"/>
            </p:cNvSpPr>
            <p:nvPr/>
          </p:nvSpPr>
          <p:spPr bwMode="auto">
            <a:xfrm flipH="1">
              <a:off x="1529" y="2772"/>
              <a:ext cx="15" cy="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8" name="Line 563"/>
            <p:cNvSpPr>
              <a:spLocks noChangeShapeType="1"/>
            </p:cNvSpPr>
            <p:nvPr/>
          </p:nvSpPr>
          <p:spPr bwMode="auto">
            <a:xfrm flipH="1">
              <a:off x="1504" y="2780"/>
              <a:ext cx="1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9" name="Line 564"/>
            <p:cNvSpPr>
              <a:spLocks noChangeShapeType="1"/>
            </p:cNvSpPr>
            <p:nvPr/>
          </p:nvSpPr>
          <p:spPr bwMode="auto">
            <a:xfrm flipH="1">
              <a:off x="1480" y="2788"/>
              <a:ext cx="15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0" name="Freeform 565"/>
            <p:cNvSpPr>
              <a:spLocks/>
            </p:cNvSpPr>
            <p:nvPr/>
          </p:nvSpPr>
          <p:spPr bwMode="auto">
            <a:xfrm>
              <a:off x="1462" y="2801"/>
              <a:ext cx="6" cy="6"/>
            </a:xfrm>
            <a:custGeom>
              <a:avLst/>
              <a:gdLst>
                <a:gd name="T0" fmla="*/ 1 w 11"/>
                <a:gd name="T1" fmla="*/ 0 h 10"/>
                <a:gd name="T2" fmla="*/ 0 w 11"/>
                <a:gd name="T3" fmla="*/ 1 h 10"/>
                <a:gd name="T4" fmla="*/ 0 w 11"/>
                <a:gd name="T5" fmla="*/ 1 h 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" h="10">
                  <a:moveTo>
                    <a:pt x="11" y="0"/>
                  </a:moveTo>
                  <a:lnTo>
                    <a:pt x="0" y="4"/>
                  </a:lnTo>
                  <a:lnTo>
                    <a:pt x="0" y="1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1" name="Line 566"/>
            <p:cNvSpPr>
              <a:spLocks noChangeShapeType="1"/>
            </p:cNvSpPr>
            <p:nvPr/>
          </p:nvSpPr>
          <p:spPr bwMode="auto">
            <a:xfrm>
              <a:off x="1462" y="2812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2" name="Line 567"/>
            <p:cNvSpPr>
              <a:spLocks noChangeShapeType="1"/>
            </p:cNvSpPr>
            <p:nvPr/>
          </p:nvSpPr>
          <p:spPr bwMode="auto">
            <a:xfrm>
              <a:off x="1462" y="2837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3" name="Freeform 568"/>
            <p:cNvSpPr>
              <a:spLocks/>
            </p:cNvSpPr>
            <p:nvPr/>
          </p:nvSpPr>
          <p:spPr bwMode="auto">
            <a:xfrm>
              <a:off x="1462" y="2863"/>
              <a:ext cx="6" cy="16"/>
            </a:xfrm>
            <a:custGeom>
              <a:avLst/>
              <a:gdLst>
                <a:gd name="T0" fmla="*/ 0 w 9"/>
                <a:gd name="T1" fmla="*/ 0 h 12"/>
                <a:gd name="T2" fmla="*/ 0 w 9"/>
                <a:gd name="T3" fmla="*/ 3 h 12"/>
                <a:gd name="T4" fmla="*/ 1 w 9"/>
                <a:gd name="T5" fmla="*/ 12 h 1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" h="12">
                  <a:moveTo>
                    <a:pt x="0" y="0"/>
                  </a:moveTo>
                  <a:lnTo>
                    <a:pt x="0" y="3"/>
                  </a:lnTo>
                  <a:lnTo>
                    <a:pt x="9" y="12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4" name="Line 569"/>
            <p:cNvSpPr>
              <a:spLocks noChangeShapeType="1"/>
            </p:cNvSpPr>
            <p:nvPr/>
          </p:nvSpPr>
          <p:spPr bwMode="auto">
            <a:xfrm>
              <a:off x="1477" y="2882"/>
              <a:ext cx="11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5" name="Line 570"/>
            <p:cNvSpPr>
              <a:spLocks noChangeShapeType="1"/>
            </p:cNvSpPr>
            <p:nvPr/>
          </p:nvSpPr>
          <p:spPr bwMode="auto">
            <a:xfrm>
              <a:off x="1493" y="2900"/>
              <a:ext cx="11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6" name="Line 571"/>
            <p:cNvSpPr>
              <a:spLocks noChangeShapeType="1"/>
            </p:cNvSpPr>
            <p:nvPr/>
          </p:nvSpPr>
          <p:spPr bwMode="auto">
            <a:xfrm>
              <a:off x="1508" y="2923"/>
              <a:ext cx="9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7" name="Line 572"/>
            <p:cNvSpPr>
              <a:spLocks noChangeShapeType="1"/>
            </p:cNvSpPr>
            <p:nvPr/>
          </p:nvSpPr>
          <p:spPr bwMode="auto">
            <a:xfrm>
              <a:off x="1609" y="2354"/>
              <a:ext cx="13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8" name="Line 573"/>
            <p:cNvSpPr>
              <a:spLocks noChangeShapeType="1"/>
            </p:cNvSpPr>
            <p:nvPr/>
          </p:nvSpPr>
          <p:spPr bwMode="auto">
            <a:xfrm>
              <a:off x="1632" y="2368"/>
              <a:ext cx="18" cy="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9" name="Line 574"/>
            <p:cNvSpPr>
              <a:spLocks noChangeShapeType="1"/>
            </p:cNvSpPr>
            <p:nvPr/>
          </p:nvSpPr>
          <p:spPr bwMode="auto">
            <a:xfrm>
              <a:off x="1657" y="2378"/>
              <a:ext cx="14" cy="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0" name="Line 575"/>
            <p:cNvSpPr>
              <a:spLocks noChangeShapeType="1"/>
            </p:cNvSpPr>
            <p:nvPr/>
          </p:nvSpPr>
          <p:spPr bwMode="auto">
            <a:xfrm>
              <a:off x="1677" y="2390"/>
              <a:ext cx="15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1" name="Line 576"/>
            <p:cNvSpPr>
              <a:spLocks noChangeShapeType="1"/>
            </p:cNvSpPr>
            <p:nvPr/>
          </p:nvSpPr>
          <p:spPr bwMode="auto">
            <a:xfrm>
              <a:off x="1700" y="2400"/>
              <a:ext cx="15" cy="2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2" name="Line 577"/>
            <p:cNvSpPr>
              <a:spLocks noChangeShapeType="1"/>
            </p:cNvSpPr>
            <p:nvPr/>
          </p:nvSpPr>
          <p:spPr bwMode="auto">
            <a:xfrm>
              <a:off x="1722" y="2410"/>
              <a:ext cx="15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3" name="Line 578"/>
            <p:cNvSpPr>
              <a:spLocks noChangeShapeType="1"/>
            </p:cNvSpPr>
            <p:nvPr/>
          </p:nvSpPr>
          <p:spPr bwMode="auto">
            <a:xfrm>
              <a:off x="1746" y="2422"/>
              <a:ext cx="15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4" name="Line 579"/>
            <p:cNvSpPr>
              <a:spLocks noChangeShapeType="1"/>
            </p:cNvSpPr>
            <p:nvPr/>
          </p:nvSpPr>
          <p:spPr bwMode="auto">
            <a:xfrm>
              <a:off x="1766" y="2431"/>
              <a:ext cx="18" cy="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5" name="Line 580"/>
            <p:cNvSpPr>
              <a:spLocks noChangeShapeType="1"/>
            </p:cNvSpPr>
            <p:nvPr/>
          </p:nvSpPr>
          <p:spPr bwMode="auto">
            <a:xfrm flipV="1">
              <a:off x="1787" y="2427"/>
              <a:ext cx="22" cy="1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6" name="Line 581"/>
            <p:cNvSpPr>
              <a:spLocks noChangeShapeType="1"/>
            </p:cNvSpPr>
            <p:nvPr/>
          </p:nvSpPr>
          <p:spPr bwMode="auto">
            <a:xfrm flipV="1">
              <a:off x="1810" y="2407"/>
              <a:ext cx="7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7" name="Line 582"/>
            <p:cNvSpPr>
              <a:spLocks noChangeShapeType="1"/>
            </p:cNvSpPr>
            <p:nvPr/>
          </p:nvSpPr>
          <p:spPr bwMode="auto">
            <a:xfrm flipV="1">
              <a:off x="1823" y="2390"/>
              <a:ext cx="12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8" name="Line 583"/>
            <p:cNvSpPr>
              <a:spLocks noChangeShapeType="1"/>
            </p:cNvSpPr>
            <p:nvPr/>
          </p:nvSpPr>
          <p:spPr bwMode="auto">
            <a:xfrm flipV="1">
              <a:off x="1844" y="2371"/>
              <a:ext cx="13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9" name="Line 584"/>
            <p:cNvSpPr>
              <a:spLocks noChangeShapeType="1"/>
            </p:cNvSpPr>
            <p:nvPr/>
          </p:nvSpPr>
          <p:spPr bwMode="auto">
            <a:xfrm flipV="1">
              <a:off x="1860" y="2355"/>
              <a:ext cx="25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0" name="Line 585"/>
            <p:cNvSpPr>
              <a:spLocks noChangeShapeType="1"/>
            </p:cNvSpPr>
            <p:nvPr/>
          </p:nvSpPr>
          <p:spPr bwMode="auto">
            <a:xfrm flipV="1">
              <a:off x="1879" y="2337"/>
              <a:ext cx="3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1" name="Line 586"/>
            <p:cNvSpPr>
              <a:spLocks noChangeShapeType="1"/>
            </p:cNvSpPr>
            <p:nvPr/>
          </p:nvSpPr>
          <p:spPr bwMode="auto">
            <a:xfrm flipV="1">
              <a:off x="1894" y="2320"/>
              <a:ext cx="14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2" name="Line 587"/>
            <p:cNvSpPr>
              <a:spLocks noChangeShapeType="1"/>
            </p:cNvSpPr>
            <p:nvPr/>
          </p:nvSpPr>
          <p:spPr bwMode="auto">
            <a:xfrm flipV="1">
              <a:off x="1912" y="2303"/>
              <a:ext cx="1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3" name="Line 588"/>
            <p:cNvSpPr>
              <a:spLocks noChangeShapeType="1"/>
            </p:cNvSpPr>
            <p:nvPr/>
          </p:nvSpPr>
          <p:spPr bwMode="auto">
            <a:xfrm flipV="1">
              <a:off x="1931" y="2283"/>
              <a:ext cx="2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4" name="Line 589"/>
            <p:cNvSpPr>
              <a:spLocks noChangeShapeType="1"/>
            </p:cNvSpPr>
            <p:nvPr/>
          </p:nvSpPr>
          <p:spPr bwMode="auto">
            <a:xfrm flipV="1">
              <a:off x="1949" y="2269"/>
              <a:ext cx="7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5" name="Freeform 590"/>
            <p:cNvSpPr>
              <a:spLocks/>
            </p:cNvSpPr>
            <p:nvPr/>
          </p:nvSpPr>
          <p:spPr bwMode="auto">
            <a:xfrm>
              <a:off x="1964" y="2248"/>
              <a:ext cx="11" cy="17"/>
            </a:xfrm>
            <a:custGeom>
              <a:avLst/>
              <a:gdLst>
                <a:gd name="T0" fmla="*/ 0 w 8"/>
                <a:gd name="T1" fmla="*/ 36 h 14"/>
                <a:gd name="T2" fmla="*/ 25 w 8"/>
                <a:gd name="T3" fmla="*/ 13 h 14"/>
                <a:gd name="T4" fmla="*/ 25 w 8"/>
                <a:gd name="T5" fmla="*/ 0 h 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" h="14">
                  <a:moveTo>
                    <a:pt x="0" y="14"/>
                  </a:moveTo>
                  <a:lnTo>
                    <a:pt x="8" y="5"/>
                  </a:lnTo>
                  <a:lnTo>
                    <a:pt x="8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6" name="Line 591"/>
            <p:cNvSpPr>
              <a:spLocks noChangeShapeType="1"/>
            </p:cNvSpPr>
            <p:nvPr/>
          </p:nvSpPr>
          <p:spPr bwMode="auto">
            <a:xfrm flipH="1" flipV="1">
              <a:off x="1967" y="2223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7" name="Line 592"/>
            <p:cNvSpPr>
              <a:spLocks noChangeShapeType="1"/>
            </p:cNvSpPr>
            <p:nvPr/>
          </p:nvSpPr>
          <p:spPr bwMode="auto">
            <a:xfrm flipH="1" flipV="1">
              <a:off x="1961" y="2199"/>
              <a:ext cx="2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8" name="Line 593"/>
            <p:cNvSpPr>
              <a:spLocks noChangeShapeType="1"/>
            </p:cNvSpPr>
            <p:nvPr/>
          </p:nvSpPr>
          <p:spPr bwMode="auto">
            <a:xfrm flipH="1" flipV="1">
              <a:off x="1957" y="2177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9" name="Line 594"/>
            <p:cNvSpPr>
              <a:spLocks noChangeShapeType="1"/>
            </p:cNvSpPr>
            <p:nvPr/>
          </p:nvSpPr>
          <p:spPr bwMode="auto">
            <a:xfrm flipH="1" flipV="1">
              <a:off x="1949" y="2151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0" name="Line 595"/>
            <p:cNvSpPr>
              <a:spLocks noChangeShapeType="1"/>
            </p:cNvSpPr>
            <p:nvPr/>
          </p:nvSpPr>
          <p:spPr bwMode="auto">
            <a:xfrm flipH="1" flipV="1">
              <a:off x="1944" y="2127"/>
              <a:ext cx="0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1" name="Line 596"/>
            <p:cNvSpPr>
              <a:spLocks noChangeShapeType="1"/>
            </p:cNvSpPr>
            <p:nvPr/>
          </p:nvSpPr>
          <p:spPr bwMode="auto">
            <a:xfrm flipH="1" flipV="1">
              <a:off x="1936" y="2103"/>
              <a:ext cx="4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2" name="Line 597"/>
            <p:cNvSpPr>
              <a:spLocks noChangeShapeType="1"/>
            </p:cNvSpPr>
            <p:nvPr/>
          </p:nvSpPr>
          <p:spPr bwMode="auto">
            <a:xfrm flipV="1">
              <a:off x="1935" y="2093"/>
              <a:ext cx="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3" name="Line 598"/>
            <p:cNvSpPr>
              <a:spLocks noChangeShapeType="1"/>
            </p:cNvSpPr>
            <p:nvPr/>
          </p:nvSpPr>
          <p:spPr bwMode="auto">
            <a:xfrm>
              <a:off x="1975" y="2255"/>
              <a:ext cx="21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4" name="Line 599"/>
            <p:cNvSpPr>
              <a:spLocks noChangeShapeType="1"/>
            </p:cNvSpPr>
            <p:nvPr/>
          </p:nvSpPr>
          <p:spPr bwMode="auto">
            <a:xfrm>
              <a:off x="2007" y="2255"/>
              <a:ext cx="21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5" name="Line 600"/>
            <p:cNvSpPr>
              <a:spLocks noChangeShapeType="1"/>
            </p:cNvSpPr>
            <p:nvPr/>
          </p:nvSpPr>
          <p:spPr bwMode="auto">
            <a:xfrm>
              <a:off x="2031" y="2255"/>
              <a:ext cx="21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6" name="Line 601"/>
            <p:cNvSpPr>
              <a:spLocks noChangeShapeType="1"/>
            </p:cNvSpPr>
            <p:nvPr/>
          </p:nvSpPr>
          <p:spPr bwMode="auto">
            <a:xfrm>
              <a:off x="2054" y="2255"/>
              <a:ext cx="2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7" name="Line 602"/>
            <p:cNvSpPr>
              <a:spLocks noChangeShapeType="1"/>
            </p:cNvSpPr>
            <p:nvPr/>
          </p:nvSpPr>
          <p:spPr bwMode="auto">
            <a:xfrm>
              <a:off x="2079" y="2255"/>
              <a:ext cx="2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8" name="Line 603"/>
            <p:cNvSpPr>
              <a:spLocks noChangeShapeType="1"/>
            </p:cNvSpPr>
            <p:nvPr/>
          </p:nvSpPr>
          <p:spPr bwMode="auto">
            <a:xfrm>
              <a:off x="2103" y="2255"/>
              <a:ext cx="10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9" name="Line 604"/>
            <p:cNvSpPr>
              <a:spLocks noChangeShapeType="1"/>
            </p:cNvSpPr>
            <p:nvPr/>
          </p:nvSpPr>
          <p:spPr bwMode="auto">
            <a:xfrm>
              <a:off x="2118" y="2272"/>
              <a:ext cx="8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30" name="Line 605"/>
            <p:cNvSpPr>
              <a:spLocks noChangeShapeType="1"/>
            </p:cNvSpPr>
            <p:nvPr/>
          </p:nvSpPr>
          <p:spPr bwMode="auto">
            <a:xfrm>
              <a:off x="2132" y="2293"/>
              <a:ext cx="10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</p:grpSp>
      <p:grpSp>
        <p:nvGrpSpPr>
          <p:cNvPr id="22532" name="Group 606"/>
          <p:cNvGrpSpPr>
            <a:grpSpLocks/>
          </p:cNvGrpSpPr>
          <p:nvPr/>
        </p:nvGrpSpPr>
        <p:grpSpPr bwMode="auto">
          <a:xfrm>
            <a:off x="1081088" y="3725863"/>
            <a:ext cx="7494587" cy="2151062"/>
            <a:chOff x="281" y="2372"/>
            <a:chExt cx="5210" cy="1545"/>
          </a:xfrm>
        </p:grpSpPr>
        <p:grpSp>
          <p:nvGrpSpPr>
            <p:cNvPr id="22536" name="Group 607"/>
            <p:cNvGrpSpPr>
              <a:grpSpLocks/>
            </p:cNvGrpSpPr>
            <p:nvPr/>
          </p:nvGrpSpPr>
          <p:grpSpPr bwMode="auto">
            <a:xfrm>
              <a:off x="3895" y="2493"/>
              <a:ext cx="1596" cy="1424"/>
              <a:chOff x="3869" y="2243"/>
              <a:chExt cx="1596" cy="1424"/>
            </a:xfrm>
          </p:grpSpPr>
          <p:sp>
            <p:nvSpPr>
              <p:cNvPr id="131" name="Line 608"/>
              <p:cNvSpPr>
                <a:spLocks noChangeShapeType="1"/>
              </p:cNvSpPr>
              <p:nvPr/>
            </p:nvSpPr>
            <p:spPr bwMode="auto">
              <a:xfrm flipH="1">
                <a:off x="4705" y="2270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2" name="Line 609"/>
              <p:cNvSpPr>
                <a:spLocks noChangeShapeType="1"/>
              </p:cNvSpPr>
              <p:nvPr/>
            </p:nvSpPr>
            <p:spPr bwMode="auto">
              <a:xfrm flipH="1">
                <a:off x="4688" y="2291"/>
                <a:ext cx="3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3" name="Line 610"/>
              <p:cNvSpPr>
                <a:spLocks noChangeShapeType="1"/>
              </p:cNvSpPr>
              <p:nvPr/>
            </p:nvSpPr>
            <p:spPr bwMode="auto">
              <a:xfrm flipH="1">
                <a:off x="4676" y="2312"/>
                <a:ext cx="1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4" name="Line 611"/>
              <p:cNvSpPr>
                <a:spLocks noChangeShapeType="1"/>
              </p:cNvSpPr>
              <p:nvPr/>
            </p:nvSpPr>
            <p:spPr bwMode="auto">
              <a:xfrm flipH="1">
                <a:off x="4662" y="2336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5" name="Line 612"/>
              <p:cNvSpPr>
                <a:spLocks noChangeShapeType="1"/>
              </p:cNvSpPr>
              <p:nvPr/>
            </p:nvSpPr>
            <p:spPr bwMode="auto">
              <a:xfrm flipH="1">
                <a:off x="4652" y="2355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6" name="Line 613"/>
              <p:cNvSpPr>
                <a:spLocks noChangeShapeType="1"/>
              </p:cNvSpPr>
              <p:nvPr/>
            </p:nvSpPr>
            <p:spPr bwMode="auto">
              <a:xfrm flipH="1">
                <a:off x="4641" y="2375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7" name="Line 614"/>
              <p:cNvSpPr>
                <a:spLocks noChangeShapeType="1"/>
              </p:cNvSpPr>
              <p:nvPr/>
            </p:nvSpPr>
            <p:spPr bwMode="auto">
              <a:xfrm flipH="1">
                <a:off x="4623" y="2393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8" name="Line 615"/>
              <p:cNvSpPr>
                <a:spLocks noChangeShapeType="1"/>
              </p:cNvSpPr>
              <p:nvPr/>
            </p:nvSpPr>
            <p:spPr bwMode="auto">
              <a:xfrm flipH="1">
                <a:off x="4609" y="2424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9" name="Line 616"/>
              <p:cNvSpPr>
                <a:spLocks noChangeShapeType="1"/>
              </p:cNvSpPr>
              <p:nvPr/>
            </p:nvSpPr>
            <p:spPr bwMode="auto">
              <a:xfrm flipH="1">
                <a:off x="4598" y="2441"/>
                <a:ext cx="22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0" name="Line 617"/>
              <p:cNvSpPr>
                <a:spLocks noChangeShapeType="1"/>
              </p:cNvSpPr>
              <p:nvPr/>
            </p:nvSpPr>
            <p:spPr bwMode="auto">
              <a:xfrm flipH="1">
                <a:off x="4588" y="2458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1" name="Line 618"/>
              <p:cNvSpPr>
                <a:spLocks noChangeShapeType="1"/>
              </p:cNvSpPr>
              <p:nvPr/>
            </p:nvSpPr>
            <p:spPr bwMode="auto">
              <a:xfrm flipH="1">
                <a:off x="4568" y="2478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2" name="Line 619"/>
              <p:cNvSpPr>
                <a:spLocks noChangeShapeType="1"/>
              </p:cNvSpPr>
              <p:nvPr/>
            </p:nvSpPr>
            <p:spPr bwMode="auto">
              <a:xfrm flipH="1">
                <a:off x="4556" y="2502"/>
                <a:ext cx="11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3" name="Line 620"/>
              <p:cNvSpPr>
                <a:spLocks noChangeShapeType="1"/>
              </p:cNvSpPr>
              <p:nvPr/>
            </p:nvSpPr>
            <p:spPr bwMode="auto">
              <a:xfrm>
                <a:off x="4556" y="252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4" name="Line 621"/>
              <p:cNvSpPr>
                <a:spLocks noChangeShapeType="1"/>
              </p:cNvSpPr>
              <p:nvPr/>
            </p:nvSpPr>
            <p:spPr bwMode="auto">
              <a:xfrm>
                <a:off x="4556" y="2548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5" name="Line 622"/>
              <p:cNvSpPr>
                <a:spLocks noChangeShapeType="1"/>
              </p:cNvSpPr>
              <p:nvPr/>
            </p:nvSpPr>
            <p:spPr bwMode="auto">
              <a:xfrm>
                <a:off x="4556" y="2572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6" name="Line 623"/>
              <p:cNvSpPr>
                <a:spLocks noChangeShapeType="1"/>
              </p:cNvSpPr>
              <p:nvPr/>
            </p:nvSpPr>
            <p:spPr bwMode="auto">
              <a:xfrm>
                <a:off x="4556" y="2596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7" name="Line 624"/>
              <p:cNvSpPr>
                <a:spLocks noChangeShapeType="1"/>
              </p:cNvSpPr>
              <p:nvPr/>
            </p:nvSpPr>
            <p:spPr bwMode="auto">
              <a:xfrm>
                <a:off x="4556" y="2621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8" name="Line 625"/>
              <p:cNvSpPr>
                <a:spLocks noChangeShapeType="1"/>
              </p:cNvSpPr>
              <p:nvPr/>
            </p:nvSpPr>
            <p:spPr bwMode="auto">
              <a:xfrm>
                <a:off x="4556" y="2647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9" name="Line 626"/>
              <p:cNvSpPr>
                <a:spLocks noChangeShapeType="1"/>
              </p:cNvSpPr>
              <p:nvPr/>
            </p:nvSpPr>
            <p:spPr bwMode="auto">
              <a:xfrm>
                <a:off x="4556" y="2670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0" name="Line 627"/>
              <p:cNvSpPr>
                <a:spLocks noChangeShapeType="1"/>
              </p:cNvSpPr>
              <p:nvPr/>
            </p:nvSpPr>
            <p:spPr bwMode="auto">
              <a:xfrm>
                <a:off x="4556" y="269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1" name="Line 628"/>
              <p:cNvSpPr>
                <a:spLocks noChangeShapeType="1"/>
              </p:cNvSpPr>
              <p:nvPr/>
            </p:nvSpPr>
            <p:spPr bwMode="auto">
              <a:xfrm>
                <a:off x="4556" y="2719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2" name="Line 629"/>
              <p:cNvSpPr>
                <a:spLocks noChangeShapeType="1"/>
              </p:cNvSpPr>
              <p:nvPr/>
            </p:nvSpPr>
            <p:spPr bwMode="auto">
              <a:xfrm>
                <a:off x="4556" y="2750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3" name="Line 630"/>
              <p:cNvSpPr>
                <a:spLocks noChangeShapeType="1"/>
              </p:cNvSpPr>
              <p:nvPr/>
            </p:nvSpPr>
            <p:spPr bwMode="auto">
              <a:xfrm>
                <a:off x="4556" y="2770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4" name="Freeform 631"/>
              <p:cNvSpPr>
                <a:spLocks/>
              </p:cNvSpPr>
              <p:nvPr/>
            </p:nvSpPr>
            <p:spPr bwMode="auto">
              <a:xfrm>
                <a:off x="4549" y="2794"/>
                <a:ext cx="3" cy="11"/>
              </a:xfrm>
              <a:custGeom>
                <a:avLst/>
                <a:gdLst>
                  <a:gd name="T0" fmla="*/ 0 w 5"/>
                  <a:gd name="T1" fmla="*/ 0 h 13"/>
                  <a:gd name="T2" fmla="*/ 0 w 5"/>
                  <a:gd name="T3" fmla="*/ 6 h 13"/>
                  <a:gd name="T4" fmla="*/ 0 w 5"/>
                  <a:gd name="T5" fmla="*/ 8 h 1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" h="13">
                    <a:moveTo>
                      <a:pt x="5" y="0"/>
                    </a:moveTo>
                    <a:lnTo>
                      <a:pt x="5" y="11"/>
                    </a:lnTo>
                    <a:lnTo>
                      <a:pt x="0" y="13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5" name="Line 632"/>
              <p:cNvSpPr>
                <a:spLocks noChangeShapeType="1"/>
              </p:cNvSpPr>
              <p:nvPr/>
            </p:nvSpPr>
            <p:spPr bwMode="auto">
              <a:xfrm flipH="1">
                <a:off x="4524" y="2808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6" name="Line 633"/>
              <p:cNvSpPr>
                <a:spLocks noChangeShapeType="1"/>
              </p:cNvSpPr>
              <p:nvPr/>
            </p:nvSpPr>
            <p:spPr bwMode="auto">
              <a:xfrm flipH="1">
                <a:off x="4495" y="2811"/>
                <a:ext cx="21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7" name="Freeform 634"/>
              <p:cNvSpPr>
                <a:spLocks/>
              </p:cNvSpPr>
              <p:nvPr/>
            </p:nvSpPr>
            <p:spPr bwMode="auto">
              <a:xfrm>
                <a:off x="4481" y="2808"/>
                <a:ext cx="22" cy="8"/>
              </a:xfrm>
              <a:custGeom>
                <a:avLst/>
                <a:gdLst>
                  <a:gd name="T0" fmla="*/ 66 w 13"/>
                  <a:gd name="T1" fmla="*/ 10 h 10"/>
                  <a:gd name="T2" fmla="*/ 55 w 13"/>
                  <a:gd name="T3" fmla="*/ 10 h 10"/>
                  <a:gd name="T4" fmla="*/ 0 w 13"/>
                  <a:gd name="T5" fmla="*/ 0 h 1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10">
                    <a:moveTo>
                      <a:pt x="13" y="10"/>
                    </a:moveTo>
                    <a:lnTo>
                      <a:pt x="11" y="10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8" name="Line 635"/>
              <p:cNvSpPr>
                <a:spLocks noChangeShapeType="1"/>
              </p:cNvSpPr>
              <p:nvPr/>
            </p:nvSpPr>
            <p:spPr bwMode="auto">
              <a:xfrm flipH="1" flipV="1">
                <a:off x="4460" y="2792"/>
                <a:ext cx="1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9" name="Line 636"/>
              <p:cNvSpPr>
                <a:spLocks noChangeShapeType="1"/>
              </p:cNvSpPr>
              <p:nvPr/>
            </p:nvSpPr>
            <p:spPr bwMode="auto">
              <a:xfrm flipH="1" flipV="1">
                <a:off x="4439" y="2774"/>
                <a:ext cx="11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0" name="Line 637"/>
              <p:cNvSpPr>
                <a:spLocks noChangeShapeType="1"/>
              </p:cNvSpPr>
              <p:nvPr/>
            </p:nvSpPr>
            <p:spPr bwMode="auto">
              <a:xfrm flipH="1" flipV="1">
                <a:off x="4418" y="2761"/>
                <a:ext cx="13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1" name="Line 638"/>
              <p:cNvSpPr>
                <a:spLocks noChangeShapeType="1"/>
              </p:cNvSpPr>
              <p:nvPr/>
            </p:nvSpPr>
            <p:spPr bwMode="auto">
              <a:xfrm flipH="1" flipV="1">
                <a:off x="4396" y="2750"/>
                <a:ext cx="15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2" name="Line 639"/>
              <p:cNvSpPr>
                <a:spLocks noChangeShapeType="1"/>
              </p:cNvSpPr>
              <p:nvPr/>
            </p:nvSpPr>
            <p:spPr bwMode="auto">
              <a:xfrm flipH="1" flipV="1">
                <a:off x="4375" y="2737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3" name="Line 640"/>
              <p:cNvSpPr>
                <a:spLocks noChangeShapeType="1"/>
              </p:cNvSpPr>
              <p:nvPr/>
            </p:nvSpPr>
            <p:spPr bwMode="auto">
              <a:xfrm flipH="1" flipV="1">
                <a:off x="4347" y="2732"/>
                <a:ext cx="18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4" name="Line 641"/>
              <p:cNvSpPr>
                <a:spLocks noChangeShapeType="1"/>
              </p:cNvSpPr>
              <p:nvPr/>
            </p:nvSpPr>
            <p:spPr bwMode="auto">
              <a:xfrm flipH="1" flipV="1">
                <a:off x="4324" y="2722"/>
                <a:ext cx="19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5" name="Line 642"/>
              <p:cNvSpPr>
                <a:spLocks noChangeShapeType="1"/>
              </p:cNvSpPr>
              <p:nvPr/>
            </p:nvSpPr>
            <p:spPr bwMode="auto">
              <a:xfrm flipH="1" flipV="1">
                <a:off x="4300" y="2715"/>
                <a:ext cx="22" cy="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6" name="Line 643"/>
              <p:cNvSpPr>
                <a:spLocks noChangeShapeType="1"/>
              </p:cNvSpPr>
              <p:nvPr/>
            </p:nvSpPr>
            <p:spPr bwMode="auto">
              <a:xfrm flipH="1" flipV="1">
                <a:off x="4279" y="2709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7" name="Line 644"/>
              <p:cNvSpPr>
                <a:spLocks noChangeShapeType="1"/>
              </p:cNvSpPr>
              <p:nvPr/>
            </p:nvSpPr>
            <p:spPr bwMode="auto">
              <a:xfrm flipH="1" flipV="1">
                <a:off x="4249" y="2698"/>
                <a:ext cx="22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8" name="Line 645"/>
              <p:cNvSpPr>
                <a:spLocks noChangeShapeType="1"/>
              </p:cNvSpPr>
              <p:nvPr/>
            </p:nvSpPr>
            <p:spPr bwMode="auto">
              <a:xfrm flipH="1" flipV="1">
                <a:off x="4237" y="2691"/>
                <a:ext cx="21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9" name="Line 646"/>
              <p:cNvSpPr>
                <a:spLocks noChangeShapeType="1"/>
              </p:cNvSpPr>
              <p:nvPr/>
            </p:nvSpPr>
            <p:spPr bwMode="auto">
              <a:xfrm flipH="1" flipV="1">
                <a:off x="4208" y="2682"/>
                <a:ext cx="18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0" name="Line 647"/>
              <p:cNvSpPr>
                <a:spLocks noChangeShapeType="1"/>
              </p:cNvSpPr>
              <p:nvPr/>
            </p:nvSpPr>
            <p:spPr bwMode="auto">
              <a:xfrm flipH="1" flipV="1">
                <a:off x="4185" y="2681"/>
                <a:ext cx="20" cy="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1" name="Line 648"/>
              <p:cNvSpPr>
                <a:spLocks noChangeShapeType="1"/>
              </p:cNvSpPr>
              <p:nvPr/>
            </p:nvSpPr>
            <p:spPr bwMode="auto">
              <a:xfrm flipH="1" flipV="1">
                <a:off x="4162" y="2669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2" name="Line 649"/>
              <p:cNvSpPr>
                <a:spLocks noChangeShapeType="1"/>
              </p:cNvSpPr>
              <p:nvPr/>
            </p:nvSpPr>
            <p:spPr bwMode="auto">
              <a:xfrm flipH="1" flipV="1">
                <a:off x="4141" y="2664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3" name="Line 650"/>
              <p:cNvSpPr>
                <a:spLocks noChangeShapeType="1"/>
              </p:cNvSpPr>
              <p:nvPr/>
            </p:nvSpPr>
            <p:spPr bwMode="auto">
              <a:xfrm flipH="1" flipV="1">
                <a:off x="4111" y="2652"/>
                <a:ext cx="19" cy="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4" name="Freeform 651"/>
              <p:cNvSpPr>
                <a:spLocks/>
              </p:cNvSpPr>
              <p:nvPr/>
            </p:nvSpPr>
            <p:spPr bwMode="auto">
              <a:xfrm>
                <a:off x="4088" y="2651"/>
                <a:ext cx="21" cy="0"/>
              </a:xfrm>
              <a:custGeom>
                <a:avLst/>
                <a:gdLst>
                  <a:gd name="T0" fmla="*/ 17 w 17"/>
                  <a:gd name="T1" fmla="*/ 1 h 1"/>
                  <a:gd name="T2" fmla="*/ 11 w 17"/>
                  <a:gd name="T3" fmla="*/ 0 h 1"/>
                  <a:gd name="T4" fmla="*/ 0 w 17"/>
                  <a:gd name="T5" fmla="*/ 0 h 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" h="1">
                    <a:moveTo>
                      <a:pt x="17" y="1"/>
                    </a:moveTo>
                    <a:lnTo>
                      <a:pt x="11" y="0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5" name="Line 652"/>
              <p:cNvSpPr>
                <a:spLocks noChangeShapeType="1"/>
              </p:cNvSpPr>
              <p:nvPr/>
            </p:nvSpPr>
            <p:spPr bwMode="auto">
              <a:xfrm flipH="1">
                <a:off x="4066" y="2647"/>
                <a:ext cx="22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6" name="Line 653"/>
              <p:cNvSpPr>
                <a:spLocks noChangeShapeType="1"/>
              </p:cNvSpPr>
              <p:nvPr/>
            </p:nvSpPr>
            <p:spPr bwMode="auto">
              <a:xfrm flipH="1" flipV="1">
                <a:off x="4028" y="2647"/>
                <a:ext cx="25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7" name="Line 654"/>
              <p:cNvSpPr>
                <a:spLocks noChangeShapeType="1"/>
              </p:cNvSpPr>
              <p:nvPr/>
            </p:nvSpPr>
            <p:spPr bwMode="auto">
              <a:xfrm flipV="1">
                <a:off x="4028" y="2629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8" name="Line 655"/>
              <p:cNvSpPr>
                <a:spLocks noChangeShapeType="1"/>
              </p:cNvSpPr>
              <p:nvPr/>
            </p:nvSpPr>
            <p:spPr bwMode="auto">
              <a:xfrm flipV="1">
                <a:off x="4028" y="2600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9" name="Line 656"/>
              <p:cNvSpPr>
                <a:spLocks noChangeShapeType="1"/>
              </p:cNvSpPr>
              <p:nvPr/>
            </p:nvSpPr>
            <p:spPr bwMode="auto">
              <a:xfrm flipV="1">
                <a:off x="4026" y="2579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0" name="Line 657"/>
              <p:cNvSpPr>
                <a:spLocks noChangeShapeType="1"/>
              </p:cNvSpPr>
              <p:nvPr/>
            </p:nvSpPr>
            <p:spPr bwMode="auto">
              <a:xfrm flipH="1" flipV="1">
                <a:off x="4004" y="2562"/>
                <a:ext cx="9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1" name="Line 658"/>
              <p:cNvSpPr>
                <a:spLocks noChangeShapeType="1"/>
              </p:cNvSpPr>
              <p:nvPr/>
            </p:nvSpPr>
            <p:spPr bwMode="auto">
              <a:xfrm flipH="1" flipV="1">
                <a:off x="3992" y="2545"/>
                <a:ext cx="1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2" name="Freeform 659"/>
              <p:cNvSpPr>
                <a:spLocks/>
              </p:cNvSpPr>
              <p:nvPr/>
            </p:nvSpPr>
            <p:spPr bwMode="auto">
              <a:xfrm>
                <a:off x="3973" y="2528"/>
                <a:ext cx="8" cy="7"/>
              </a:xfrm>
              <a:custGeom>
                <a:avLst/>
                <a:gdLst>
                  <a:gd name="T0" fmla="*/ 1 w 12"/>
                  <a:gd name="T1" fmla="*/ 4 h 8"/>
                  <a:gd name="T2" fmla="*/ 1 w 12"/>
                  <a:gd name="T3" fmla="*/ 0 h 8"/>
                  <a:gd name="T4" fmla="*/ 0 w 12"/>
                  <a:gd name="T5" fmla="*/ 4 h 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2" h="8">
                    <a:moveTo>
                      <a:pt x="12" y="8"/>
                    </a:moveTo>
                    <a:lnTo>
                      <a:pt x="4" y="0"/>
                    </a:lnTo>
                    <a:lnTo>
                      <a:pt x="0" y="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3" name="Line 660"/>
              <p:cNvSpPr>
                <a:spLocks noChangeShapeType="1"/>
              </p:cNvSpPr>
              <p:nvPr/>
            </p:nvSpPr>
            <p:spPr bwMode="auto">
              <a:xfrm flipH="1">
                <a:off x="3954" y="2538"/>
                <a:ext cx="4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4" name="Line 661"/>
              <p:cNvSpPr>
                <a:spLocks noChangeShapeType="1"/>
              </p:cNvSpPr>
              <p:nvPr/>
            </p:nvSpPr>
            <p:spPr bwMode="auto">
              <a:xfrm flipH="1">
                <a:off x="3930" y="2562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5" name="Line 662"/>
              <p:cNvSpPr>
                <a:spLocks noChangeShapeType="1"/>
              </p:cNvSpPr>
              <p:nvPr/>
            </p:nvSpPr>
            <p:spPr bwMode="auto">
              <a:xfrm flipH="1" flipV="1">
                <a:off x="3920" y="2572"/>
                <a:ext cx="14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6" name="Line 663"/>
              <p:cNvSpPr>
                <a:spLocks noChangeShapeType="1"/>
              </p:cNvSpPr>
              <p:nvPr/>
            </p:nvSpPr>
            <p:spPr bwMode="auto">
              <a:xfrm flipH="1" flipV="1">
                <a:off x="3896" y="2570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7" name="Line 664"/>
              <p:cNvSpPr>
                <a:spLocks noChangeShapeType="1"/>
              </p:cNvSpPr>
              <p:nvPr/>
            </p:nvSpPr>
            <p:spPr bwMode="auto">
              <a:xfrm flipH="1" flipV="1">
                <a:off x="3869" y="2566"/>
                <a:ext cx="17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8" name="Line 665"/>
              <p:cNvSpPr>
                <a:spLocks noChangeShapeType="1"/>
              </p:cNvSpPr>
              <p:nvPr/>
            </p:nvSpPr>
            <p:spPr bwMode="auto">
              <a:xfrm>
                <a:off x="4556" y="2802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9" name="Line 666"/>
              <p:cNvSpPr>
                <a:spLocks noChangeShapeType="1"/>
              </p:cNvSpPr>
              <p:nvPr/>
            </p:nvSpPr>
            <p:spPr bwMode="auto">
              <a:xfrm>
                <a:off x="4577" y="2811"/>
                <a:ext cx="21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0" name="Line 667"/>
              <p:cNvSpPr>
                <a:spLocks noChangeShapeType="1"/>
              </p:cNvSpPr>
              <p:nvPr/>
            </p:nvSpPr>
            <p:spPr bwMode="auto">
              <a:xfrm>
                <a:off x="4602" y="2821"/>
                <a:ext cx="18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1" name="Line 668"/>
              <p:cNvSpPr>
                <a:spLocks noChangeShapeType="1"/>
              </p:cNvSpPr>
              <p:nvPr/>
            </p:nvSpPr>
            <p:spPr bwMode="auto">
              <a:xfrm>
                <a:off x="4623" y="2829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2" name="Freeform 669"/>
              <p:cNvSpPr>
                <a:spLocks/>
              </p:cNvSpPr>
              <p:nvPr/>
            </p:nvSpPr>
            <p:spPr bwMode="auto">
              <a:xfrm>
                <a:off x="4652" y="2838"/>
                <a:ext cx="21" cy="3"/>
              </a:xfrm>
              <a:custGeom>
                <a:avLst/>
                <a:gdLst>
                  <a:gd name="T0" fmla="*/ 0 w 15"/>
                  <a:gd name="T1" fmla="*/ 0 h 5"/>
                  <a:gd name="T2" fmla="*/ 80 w 15"/>
                  <a:gd name="T3" fmla="*/ 0 h 5"/>
                  <a:gd name="T4" fmla="*/ 80 w 15"/>
                  <a:gd name="T5" fmla="*/ 0 h 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5" h="5">
                    <a:moveTo>
                      <a:pt x="0" y="0"/>
                    </a:moveTo>
                    <a:lnTo>
                      <a:pt x="15" y="3"/>
                    </a:lnTo>
                    <a:lnTo>
                      <a:pt x="15" y="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3" name="Line 670"/>
              <p:cNvSpPr>
                <a:spLocks noChangeShapeType="1"/>
              </p:cNvSpPr>
              <p:nvPr/>
            </p:nvSpPr>
            <p:spPr bwMode="auto">
              <a:xfrm>
                <a:off x="4664" y="2853"/>
                <a:ext cx="3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4" name="Line 671"/>
              <p:cNvSpPr>
                <a:spLocks noChangeShapeType="1"/>
              </p:cNvSpPr>
              <p:nvPr/>
            </p:nvSpPr>
            <p:spPr bwMode="auto">
              <a:xfrm>
                <a:off x="4673" y="2876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5" name="Line 672"/>
              <p:cNvSpPr>
                <a:spLocks noChangeShapeType="1"/>
              </p:cNvSpPr>
              <p:nvPr/>
            </p:nvSpPr>
            <p:spPr bwMode="auto">
              <a:xfrm>
                <a:off x="4677" y="2900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6" name="Line 673"/>
              <p:cNvSpPr>
                <a:spLocks noChangeShapeType="1"/>
              </p:cNvSpPr>
              <p:nvPr/>
            </p:nvSpPr>
            <p:spPr bwMode="auto">
              <a:xfrm>
                <a:off x="4685" y="2922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7" name="Freeform 674"/>
              <p:cNvSpPr>
                <a:spLocks/>
              </p:cNvSpPr>
              <p:nvPr/>
            </p:nvSpPr>
            <p:spPr bwMode="auto">
              <a:xfrm>
                <a:off x="4694" y="2948"/>
                <a:ext cx="0" cy="16"/>
              </a:xfrm>
              <a:custGeom>
                <a:avLst/>
                <a:gdLst>
                  <a:gd name="T0" fmla="*/ 0 w 8"/>
                  <a:gd name="T1" fmla="*/ 0 h 15"/>
                  <a:gd name="T2" fmla="*/ 0 w 8"/>
                  <a:gd name="T3" fmla="*/ 11 h 15"/>
                  <a:gd name="T4" fmla="*/ 0 w 8"/>
                  <a:gd name="T5" fmla="*/ 15 h 1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8" h="15">
                    <a:moveTo>
                      <a:pt x="0" y="0"/>
                    </a:moveTo>
                    <a:lnTo>
                      <a:pt x="4" y="11"/>
                    </a:lnTo>
                    <a:lnTo>
                      <a:pt x="8" y="1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8" name="Line 675"/>
              <p:cNvSpPr>
                <a:spLocks noChangeShapeType="1"/>
              </p:cNvSpPr>
              <p:nvPr/>
            </p:nvSpPr>
            <p:spPr bwMode="auto">
              <a:xfrm>
                <a:off x="4705" y="2968"/>
                <a:ext cx="10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9" name="Line 676"/>
              <p:cNvSpPr>
                <a:spLocks noChangeShapeType="1"/>
              </p:cNvSpPr>
              <p:nvPr/>
            </p:nvSpPr>
            <p:spPr bwMode="auto">
              <a:xfrm>
                <a:off x="4720" y="2986"/>
                <a:ext cx="21" cy="9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0" name="Line 677"/>
              <p:cNvSpPr>
                <a:spLocks noChangeShapeType="1"/>
              </p:cNvSpPr>
              <p:nvPr/>
            </p:nvSpPr>
            <p:spPr bwMode="auto">
              <a:xfrm>
                <a:off x="4738" y="3003"/>
                <a:ext cx="3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1" name="Line 678"/>
              <p:cNvSpPr>
                <a:spLocks noChangeShapeType="1"/>
              </p:cNvSpPr>
              <p:nvPr/>
            </p:nvSpPr>
            <p:spPr bwMode="auto">
              <a:xfrm>
                <a:off x="4758" y="3022"/>
                <a:ext cx="11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2" name="Line 679"/>
              <p:cNvSpPr>
                <a:spLocks noChangeShapeType="1"/>
              </p:cNvSpPr>
              <p:nvPr/>
            </p:nvSpPr>
            <p:spPr bwMode="auto">
              <a:xfrm>
                <a:off x="4779" y="3039"/>
                <a:ext cx="11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3" name="Line 680"/>
              <p:cNvSpPr>
                <a:spLocks noChangeShapeType="1"/>
              </p:cNvSpPr>
              <p:nvPr/>
            </p:nvSpPr>
            <p:spPr bwMode="auto">
              <a:xfrm>
                <a:off x="4791" y="3059"/>
                <a:ext cx="2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4" name="Line 681"/>
              <p:cNvSpPr>
                <a:spLocks noChangeShapeType="1"/>
              </p:cNvSpPr>
              <p:nvPr/>
            </p:nvSpPr>
            <p:spPr bwMode="auto">
              <a:xfrm>
                <a:off x="4981" y="2243"/>
                <a:ext cx="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5" name="Line 682"/>
              <p:cNvSpPr>
                <a:spLocks noChangeShapeType="1"/>
              </p:cNvSpPr>
              <p:nvPr/>
            </p:nvSpPr>
            <p:spPr bwMode="auto">
              <a:xfrm>
                <a:off x="4981" y="2269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6" name="Line 683"/>
              <p:cNvSpPr>
                <a:spLocks noChangeShapeType="1"/>
              </p:cNvSpPr>
              <p:nvPr/>
            </p:nvSpPr>
            <p:spPr bwMode="auto">
              <a:xfrm>
                <a:off x="4981" y="2293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7" name="Line 684"/>
              <p:cNvSpPr>
                <a:spLocks noChangeShapeType="1"/>
              </p:cNvSpPr>
              <p:nvPr/>
            </p:nvSpPr>
            <p:spPr bwMode="auto">
              <a:xfrm>
                <a:off x="4981" y="2320"/>
                <a:ext cx="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8" name="Line 685"/>
              <p:cNvSpPr>
                <a:spLocks noChangeShapeType="1"/>
              </p:cNvSpPr>
              <p:nvPr/>
            </p:nvSpPr>
            <p:spPr bwMode="auto">
              <a:xfrm>
                <a:off x="4981" y="2342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9" name="Freeform 686"/>
              <p:cNvSpPr>
                <a:spLocks/>
              </p:cNvSpPr>
              <p:nvPr/>
            </p:nvSpPr>
            <p:spPr bwMode="auto">
              <a:xfrm>
                <a:off x="4981" y="2372"/>
                <a:ext cx="13" cy="1"/>
              </a:xfrm>
              <a:custGeom>
                <a:avLst/>
                <a:gdLst>
                  <a:gd name="T0" fmla="*/ 0 w 13"/>
                  <a:gd name="T1" fmla="*/ 0 h 5"/>
                  <a:gd name="T2" fmla="*/ 0 w 13"/>
                  <a:gd name="T3" fmla="*/ 0 h 5"/>
                  <a:gd name="T4" fmla="*/ 13 w 13"/>
                  <a:gd name="T5" fmla="*/ 0 h 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5">
                    <a:moveTo>
                      <a:pt x="0" y="0"/>
                    </a:moveTo>
                    <a:lnTo>
                      <a:pt x="0" y="2"/>
                    </a:lnTo>
                    <a:lnTo>
                      <a:pt x="13" y="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0" name="Line 687"/>
              <p:cNvSpPr>
                <a:spLocks noChangeShapeType="1"/>
              </p:cNvSpPr>
              <p:nvPr/>
            </p:nvSpPr>
            <p:spPr bwMode="auto">
              <a:xfrm>
                <a:off x="5003" y="2377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1" name="Line 688"/>
              <p:cNvSpPr>
                <a:spLocks noChangeShapeType="1"/>
              </p:cNvSpPr>
              <p:nvPr/>
            </p:nvSpPr>
            <p:spPr bwMode="auto">
              <a:xfrm>
                <a:off x="5026" y="2389"/>
                <a:ext cx="14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2" name="Line 689"/>
              <p:cNvSpPr>
                <a:spLocks noChangeShapeType="1"/>
              </p:cNvSpPr>
              <p:nvPr/>
            </p:nvSpPr>
            <p:spPr bwMode="auto">
              <a:xfrm>
                <a:off x="5050" y="2392"/>
                <a:ext cx="18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3" name="Freeform 690"/>
              <p:cNvSpPr>
                <a:spLocks/>
              </p:cNvSpPr>
              <p:nvPr/>
            </p:nvSpPr>
            <p:spPr bwMode="auto">
              <a:xfrm>
                <a:off x="5077" y="2399"/>
                <a:ext cx="11" cy="13"/>
              </a:xfrm>
              <a:custGeom>
                <a:avLst/>
                <a:gdLst>
                  <a:gd name="T0" fmla="*/ 0 w 9"/>
                  <a:gd name="T1" fmla="*/ 0 h 13"/>
                  <a:gd name="T2" fmla="*/ 2 w 9"/>
                  <a:gd name="T3" fmla="*/ 2 h 13"/>
                  <a:gd name="T4" fmla="*/ 14 w 9"/>
                  <a:gd name="T5" fmla="*/ 13 h 1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" h="13">
                    <a:moveTo>
                      <a:pt x="0" y="0"/>
                    </a:moveTo>
                    <a:lnTo>
                      <a:pt x="2" y="2"/>
                    </a:lnTo>
                    <a:lnTo>
                      <a:pt x="9" y="13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4" name="Line 691"/>
              <p:cNvSpPr>
                <a:spLocks noChangeShapeType="1"/>
              </p:cNvSpPr>
              <p:nvPr/>
            </p:nvSpPr>
            <p:spPr bwMode="auto">
              <a:xfrm>
                <a:off x="5088" y="2424"/>
                <a:ext cx="2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5" name="Line 692"/>
              <p:cNvSpPr>
                <a:spLocks noChangeShapeType="1"/>
              </p:cNvSpPr>
              <p:nvPr/>
            </p:nvSpPr>
            <p:spPr bwMode="auto">
              <a:xfrm>
                <a:off x="5098" y="2441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6" name="Line 693"/>
              <p:cNvSpPr>
                <a:spLocks noChangeShapeType="1"/>
              </p:cNvSpPr>
              <p:nvPr/>
            </p:nvSpPr>
            <p:spPr bwMode="auto">
              <a:xfrm>
                <a:off x="5112" y="2463"/>
                <a:ext cx="8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7" name="Line 694"/>
              <p:cNvSpPr>
                <a:spLocks noChangeShapeType="1"/>
              </p:cNvSpPr>
              <p:nvPr/>
            </p:nvSpPr>
            <p:spPr bwMode="auto">
              <a:xfrm>
                <a:off x="5130" y="2483"/>
                <a:ext cx="0" cy="1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8" name="Line 695"/>
              <p:cNvSpPr>
                <a:spLocks noChangeShapeType="1"/>
              </p:cNvSpPr>
              <p:nvPr/>
            </p:nvSpPr>
            <p:spPr bwMode="auto">
              <a:xfrm>
                <a:off x="5141" y="2509"/>
                <a:ext cx="11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9" name="Line 696"/>
              <p:cNvSpPr>
                <a:spLocks noChangeShapeType="1"/>
              </p:cNvSpPr>
              <p:nvPr/>
            </p:nvSpPr>
            <p:spPr bwMode="auto">
              <a:xfrm flipH="1">
                <a:off x="5141" y="2528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0" name="Line 697"/>
              <p:cNvSpPr>
                <a:spLocks noChangeShapeType="1"/>
              </p:cNvSpPr>
              <p:nvPr/>
            </p:nvSpPr>
            <p:spPr bwMode="auto">
              <a:xfrm flipH="1">
                <a:off x="5141" y="2552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1" name="Line 698"/>
              <p:cNvSpPr>
                <a:spLocks noChangeShapeType="1"/>
              </p:cNvSpPr>
              <p:nvPr/>
            </p:nvSpPr>
            <p:spPr bwMode="auto">
              <a:xfrm flipH="1">
                <a:off x="5134" y="2579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2" name="Line 699"/>
              <p:cNvSpPr>
                <a:spLocks noChangeShapeType="1"/>
              </p:cNvSpPr>
              <p:nvPr/>
            </p:nvSpPr>
            <p:spPr bwMode="auto">
              <a:xfrm flipH="1">
                <a:off x="5122" y="2600"/>
                <a:ext cx="8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3" name="Line 700"/>
              <p:cNvSpPr>
                <a:spLocks noChangeShapeType="1"/>
              </p:cNvSpPr>
              <p:nvPr/>
            </p:nvSpPr>
            <p:spPr bwMode="auto">
              <a:xfrm flipH="1">
                <a:off x="5120" y="2623"/>
                <a:ext cx="2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4" name="Line 701"/>
              <p:cNvSpPr>
                <a:spLocks noChangeShapeType="1"/>
              </p:cNvSpPr>
              <p:nvPr/>
            </p:nvSpPr>
            <p:spPr bwMode="auto">
              <a:xfrm>
                <a:off x="5120" y="2647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5" name="Line 702"/>
              <p:cNvSpPr>
                <a:spLocks noChangeShapeType="1"/>
              </p:cNvSpPr>
              <p:nvPr/>
            </p:nvSpPr>
            <p:spPr bwMode="auto">
              <a:xfrm>
                <a:off x="5130" y="2670"/>
                <a:ext cx="0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6" name="Line 703"/>
              <p:cNvSpPr>
                <a:spLocks noChangeShapeType="1"/>
              </p:cNvSpPr>
              <p:nvPr/>
            </p:nvSpPr>
            <p:spPr bwMode="auto">
              <a:xfrm>
                <a:off x="5141" y="2691"/>
                <a:ext cx="11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7" name="Line 704"/>
              <p:cNvSpPr>
                <a:spLocks noChangeShapeType="1"/>
              </p:cNvSpPr>
              <p:nvPr/>
            </p:nvSpPr>
            <p:spPr bwMode="auto">
              <a:xfrm>
                <a:off x="5152" y="2717"/>
                <a:ext cx="0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8" name="Freeform 705"/>
              <p:cNvSpPr>
                <a:spLocks/>
              </p:cNvSpPr>
              <p:nvPr/>
            </p:nvSpPr>
            <p:spPr bwMode="auto">
              <a:xfrm>
                <a:off x="5162" y="2737"/>
                <a:ext cx="0" cy="18"/>
              </a:xfrm>
              <a:custGeom>
                <a:avLst/>
                <a:gdLst>
                  <a:gd name="T0" fmla="*/ 0 w 2"/>
                  <a:gd name="T1" fmla="*/ 0 h 15"/>
                  <a:gd name="T2" fmla="*/ 1 w 2"/>
                  <a:gd name="T3" fmla="*/ 10 h 15"/>
                  <a:gd name="T4" fmla="*/ 1 w 2"/>
                  <a:gd name="T5" fmla="*/ 37 h 1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" h="15">
                    <a:moveTo>
                      <a:pt x="0" y="0"/>
                    </a:moveTo>
                    <a:lnTo>
                      <a:pt x="2" y="4"/>
                    </a:lnTo>
                    <a:lnTo>
                      <a:pt x="2" y="1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9" name="Line 706"/>
              <p:cNvSpPr>
                <a:spLocks noChangeShapeType="1"/>
              </p:cNvSpPr>
              <p:nvPr/>
            </p:nvSpPr>
            <p:spPr bwMode="auto">
              <a:xfrm>
                <a:off x="5162" y="2767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0" name="Line 707"/>
              <p:cNvSpPr>
                <a:spLocks noChangeShapeType="1"/>
              </p:cNvSpPr>
              <p:nvPr/>
            </p:nvSpPr>
            <p:spPr bwMode="auto">
              <a:xfrm>
                <a:off x="5162" y="278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1" name="Line 708"/>
              <p:cNvSpPr>
                <a:spLocks noChangeShapeType="1"/>
              </p:cNvSpPr>
              <p:nvPr/>
            </p:nvSpPr>
            <p:spPr bwMode="auto">
              <a:xfrm>
                <a:off x="5162" y="2811"/>
                <a:ext cx="0" cy="22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2" name="Line 709"/>
              <p:cNvSpPr>
                <a:spLocks noChangeShapeType="1"/>
              </p:cNvSpPr>
              <p:nvPr/>
            </p:nvSpPr>
            <p:spPr bwMode="auto">
              <a:xfrm>
                <a:off x="5162" y="283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3" name="Line 710"/>
              <p:cNvSpPr>
                <a:spLocks noChangeShapeType="1"/>
              </p:cNvSpPr>
              <p:nvPr/>
            </p:nvSpPr>
            <p:spPr bwMode="auto">
              <a:xfrm>
                <a:off x="5162" y="286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4" name="Line 711"/>
              <p:cNvSpPr>
                <a:spLocks noChangeShapeType="1"/>
              </p:cNvSpPr>
              <p:nvPr/>
            </p:nvSpPr>
            <p:spPr bwMode="auto">
              <a:xfrm>
                <a:off x="5162" y="2887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5" name="Line 712"/>
              <p:cNvSpPr>
                <a:spLocks noChangeShapeType="1"/>
              </p:cNvSpPr>
              <p:nvPr/>
            </p:nvSpPr>
            <p:spPr bwMode="auto">
              <a:xfrm>
                <a:off x="5162" y="291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6" name="Line 713"/>
              <p:cNvSpPr>
                <a:spLocks noChangeShapeType="1"/>
              </p:cNvSpPr>
              <p:nvPr/>
            </p:nvSpPr>
            <p:spPr bwMode="auto">
              <a:xfrm>
                <a:off x="5162" y="293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7" name="Line 714"/>
              <p:cNvSpPr>
                <a:spLocks noChangeShapeType="1"/>
              </p:cNvSpPr>
              <p:nvPr/>
            </p:nvSpPr>
            <p:spPr bwMode="auto">
              <a:xfrm>
                <a:off x="5162" y="2963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8" name="Line 715"/>
              <p:cNvSpPr>
                <a:spLocks noChangeShapeType="1"/>
              </p:cNvSpPr>
              <p:nvPr/>
            </p:nvSpPr>
            <p:spPr bwMode="auto">
              <a:xfrm>
                <a:off x="5162" y="2986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9" name="Line 716"/>
              <p:cNvSpPr>
                <a:spLocks noChangeShapeType="1"/>
              </p:cNvSpPr>
              <p:nvPr/>
            </p:nvSpPr>
            <p:spPr bwMode="auto">
              <a:xfrm>
                <a:off x="5162" y="3011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0" name="Line 717"/>
              <p:cNvSpPr>
                <a:spLocks noChangeShapeType="1"/>
              </p:cNvSpPr>
              <p:nvPr/>
            </p:nvSpPr>
            <p:spPr bwMode="auto">
              <a:xfrm>
                <a:off x="5162" y="3033"/>
                <a:ext cx="22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1" name="Line 718"/>
              <p:cNvSpPr>
                <a:spLocks noChangeShapeType="1"/>
              </p:cNvSpPr>
              <p:nvPr/>
            </p:nvSpPr>
            <p:spPr bwMode="auto">
              <a:xfrm>
                <a:off x="5184" y="3049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2" name="Line 719"/>
              <p:cNvSpPr>
                <a:spLocks noChangeShapeType="1"/>
              </p:cNvSpPr>
              <p:nvPr/>
            </p:nvSpPr>
            <p:spPr bwMode="auto">
              <a:xfrm>
                <a:off x="5205" y="3060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3" name="Line 720"/>
              <p:cNvSpPr>
                <a:spLocks noChangeShapeType="1"/>
              </p:cNvSpPr>
              <p:nvPr/>
            </p:nvSpPr>
            <p:spPr bwMode="auto">
              <a:xfrm>
                <a:off x="5226" y="3078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4" name="Line 721"/>
              <p:cNvSpPr>
                <a:spLocks noChangeShapeType="1"/>
              </p:cNvSpPr>
              <p:nvPr/>
            </p:nvSpPr>
            <p:spPr bwMode="auto">
              <a:xfrm>
                <a:off x="5246" y="3090"/>
                <a:ext cx="11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5" name="Line 722"/>
              <p:cNvSpPr>
                <a:spLocks noChangeShapeType="1"/>
              </p:cNvSpPr>
              <p:nvPr/>
            </p:nvSpPr>
            <p:spPr bwMode="auto">
              <a:xfrm>
                <a:off x="5262" y="3104"/>
                <a:ext cx="19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6" name="Line 723"/>
              <p:cNvSpPr>
                <a:spLocks noChangeShapeType="1"/>
              </p:cNvSpPr>
              <p:nvPr/>
            </p:nvSpPr>
            <p:spPr bwMode="auto">
              <a:xfrm>
                <a:off x="5290" y="3117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7" name="Line 724"/>
              <p:cNvSpPr>
                <a:spLocks noChangeShapeType="1"/>
              </p:cNvSpPr>
              <p:nvPr/>
            </p:nvSpPr>
            <p:spPr bwMode="auto">
              <a:xfrm>
                <a:off x="5310" y="3131"/>
                <a:ext cx="22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8" name="Line 725"/>
              <p:cNvSpPr>
                <a:spLocks noChangeShapeType="1"/>
              </p:cNvSpPr>
              <p:nvPr/>
            </p:nvSpPr>
            <p:spPr bwMode="auto">
              <a:xfrm>
                <a:off x="5333" y="3145"/>
                <a:ext cx="2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9" name="Freeform 726"/>
              <p:cNvSpPr>
                <a:spLocks/>
              </p:cNvSpPr>
              <p:nvPr/>
            </p:nvSpPr>
            <p:spPr bwMode="auto">
              <a:xfrm>
                <a:off x="5343" y="3158"/>
                <a:ext cx="15" cy="0"/>
              </a:xfrm>
              <a:custGeom>
                <a:avLst/>
                <a:gdLst>
                  <a:gd name="T0" fmla="*/ 0 w 15"/>
                  <a:gd name="T1" fmla="*/ 0 h 5"/>
                  <a:gd name="T2" fmla="*/ 11 w 15"/>
                  <a:gd name="T3" fmla="*/ 0 h 5"/>
                  <a:gd name="T4" fmla="*/ 15 w 15"/>
                  <a:gd name="T5" fmla="*/ 0 h 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5" h="5">
                    <a:moveTo>
                      <a:pt x="0" y="0"/>
                    </a:moveTo>
                    <a:lnTo>
                      <a:pt x="11" y="5"/>
                    </a:lnTo>
                    <a:lnTo>
                      <a:pt x="15" y="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0" name="Line 727"/>
              <p:cNvSpPr>
                <a:spLocks noChangeShapeType="1"/>
              </p:cNvSpPr>
              <p:nvPr/>
            </p:nvSpPr>
            <p:spPr bwMode="auto">
              <a:xfrm flipV="1">
                <a:off x="5368" y="3145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1" name="Freeform 728"/>
              <p:cNvSpPr>
                <a:spLocks/>
              </p:cNvSpPr>
              <p:nvPr/>
            </p:nvSpPr>
            <p:spPr bwMode="auto">
              <a:xfrm>
                <a:off x="5386" y="3135"/>
                <a:ext cx="10" cy="8"/>
              </a:xfrm>
              <a:custGeom>
                <a:avLst/>
                <a:gdLst>
                  <a:gd name="T0" fmla="*/ 0 w 11"/>
                  <a:gd name="T1" fmla="*/ 2 h 9"/>
                  <a:gd name="T2" fmla="*/ 2 w 11"/>
                  <a:gd name="T3" fmla="*/ 0 h 9"/>
                  <a:gd name="T4" fmla="*/ 11 w 11"/>
                  <a:gd name="T5" fmla="*/ 4 h 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1" h="9">
                    <a:moveTo>
                      <a:pt x="0" y="2"/>
                    </a:moveTo>
                    <a:lnTo>
                      <a:pt x="2" y="0"/>
                    </a:lnTo>
                    <a:lnTo>
                      <a:pt x="11" y="9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2" name="Freeform 729"/>
              <p:cNvSpPr>
                <a:spLocks/>
              </p:cNvSpPr>
              <p:nvPr/>
            </p:nvSpPr>
            <p:spPr bwMode="auto">
              <a:xfrm>
                <a:off x="5407" y="3152"/>
                <a:ext cx="0" cy="11"/>
              </a:xfrm>
              <a:custGeom>
                <a:avLst/>
                <a:gdLst>
                  <a:gd name="T0" fmla="*/ 0 w 5"/>
                  <a:gd name="T1" fmla="*/ 0 h 14"/>
                  <a:gd name="T2" fmla="*/ 0 w 5"/>
                  <a:gd name="T3" fmla="*/ 2 h 14"/>
                  <a:gd name="T4" fmla="*/ 0 w 5"/>
                  <a:gd name="T5" fmla="*/ 5 h 1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" h="14">
                    <a:moveTo>
                      <a:pt x="0" y="0"/>
                    </a:moveTo>
                    <a:lnTo>
                      <a:pt x="5" y="5"/>
                    </a:lnTo>
                    <a:lnTo>
                      <a:pt x="5" y="1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3" name="Line 730"/>
              <p:cNvSpPr>
                <a:spLocks noChangeShapeType="1"/>
              </p:cNvSpPr>
              <p:nvPr/>
            </p:nvSpPr>
            <p:spPr bwMode="auto">
              <a:xfrm>
                <a:off x="5407" y="3172"/>
                <a:ext cx="1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4" name="Line 731"/>
              <p:cNvSpPr>
                <a:spLocks noChangeShapeType="1"/>
              </p:cNvSpPr>
              <p:nvPr/>
            </p:nvSpPr>
            <p:spPr bwMode="auto">
              <a:xfrm>
                <a:off x="5418" y="3196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5" name="Line 732"/>
              <p:cNvSpPr>
                <a:spLocks noChangeShapeType="1"/>
              </p:cNvSpPr>
              <p:nvPr/>
            </p:nvSpPr>
            <p:spPr bwMode="auto">
              <a:xfrm>
                <a:off x="5429" y="3209"/>
                <a:ext cx="24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6" name="Line 733"/>
              <p:cNvSpPr>
                <a:spLocks noChangeShapeType="1"/>
              </p:cNvSpPr>
              <p:nvPr/>
            </p:nvSpPr>
            <p:spPr bwMode="auto">
              <a:xfrm>
                <a:off x="5453" y="3227"/>
                <a:ext cx="22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7" name="Line 734"/>
              <p:cNvSpPr>
                <a:spLocks noChangeShapeType="1"/>
              </p:cNvSpPr>
              <p:nvPr/>
            </p:nvSpPr>
            <p:spPr bwMode="auto">
              <a:xfrm flipH="1" flipV="1">
                <a:off x="4779" y="3652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8" name="Line 735"/>
              <p:cNvSpPr>
                <a:spLocks noChangeShapeType="1"/>
              </p:cNvSpPr>
              <p:nvPr/>
            </p:nvSpPr>
            <p:spPr bwMode="auto">
              <a:xfrm flipH="1" flipV="1">
                <a:off x="4769" y="3625"/>
                <a:ext cx="2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9" name="Line 736"/>
              <p:cNvSpPr>
                <a:spLocks noChangeShapeType="1"/>
              </p:cNvSpPr>
              <p:nvPr/>
            </p:nvSpPr>
            <p:spPr bwMode="auto">
              <a:xfrm flipH="1" flipV="1">
                <a:off x="4769" y="360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0" name="Line 737"/>
              <p:cNvSpPr>
                <a:spLocks noChangeShapeType="1"/>
              </p:cNvSpPr>
              <p:nvPr/>
            </p:nvSpPr>
            <p:spPr bwMode="auto">
              <a:xfrm flipH="1" flipV="1">
                <a:off x="4758" y="3579"/>
                <a:ext cx="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1" name="Line 738"/>
              <p:cNvSpPr>
                <a:spLocks noChangeShapeType="1"/>
              </p:cNvSpPr>
              <p:nvPr/>
            </p:nvSpPr>
            <p:spPr bwMode="auto">
              <a:xfrm flipH="1" flipV="1">
                <a:off x="4751" y="3552"/>
                <a:ext cx="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2" name="Line 739"/>
              <p:cNvSpPr>
                <a:spLocks noChangeShapeType="1"/>
              </p:cNvSpPr>
              <p:nvPr/>
            </p:nvSpPr>
            <p:spPr bwMode="auto">
              <a:xfrm flipH="1" flipV="1">
                <a:off x="4747" y="3532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3" name="Line 740"/>
              <p:cNvSpPr>
                <a:spLocks noChangeShapeType="1"/>
              </p:cNvSpPr>
              <p:nvPr/>
            </p:nvSpPr>
            <p:spPr bwMode="auto">
              <a:xfrm flipH="1" flipV="1">
                <a:off x="4737" y="3504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4" name="Line 741"/>
              <p:cNvSpPr>
                <a:spLocks noChangeShapeType="1"/>
              </p:cNvSpPr>
              <p:nvPr/>
            </p:nvSpPr>
            <p:spPr bwMode="auto">
              <a:xfrm flipV="1">
                <a:off x="4737" y="3485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5" name="Line 742"/>
              <p:cNvSpPr>
                <a:spLocks noChangeShapeType="1"/>
              </p:cNvSpPr>
              <p:nvPr/>
            </p:nvSpPr>
            <p:spPr bwMode="auto">
              <a:xfrm flipV="1">
                <a:off x="4747" y="3459"/>
                <a:ext cx="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6" name="Line 743"/>
              <p:cNvSpPr>
                <a:spLocks noChangeShapeType="1"/>
              </p:cNvSpPr>
              <p:nvPr/>
            </p:nvSpPr>
            <p:spPr bwMode="auto">
              <a:xfrm flipV="1">
                <a:off x="4751" y="3436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7" name="Line 744"/>
              <p:cNvSpPr>
                <a:spLocks noChangeShapeType="1"/>
              </p:cNvSpPr>
              <p:nvPr/>
            </p:nvSpPr>
            <p:spPr bwMode="auto">
              <a:xfrm flipV="1">
                <a:off x="4758" y="3412"/>
                <a:ext cx="11" cy="1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8" name="Line 745"/>
              <p:cNvSpPr>
                <a:spLocks noChangeShapeType="1"/>
              </p:cNvSpPr>
              <p:nvPr/>
            </p:nvSpPr>
            <p:spPr bwMode="auto">
              <a:xfrm flipV="1">
                <a:off x="4769" y="3383"/>
                <a:ext cx="0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9" name="Line 746"/>
              <p:cNvSpPr>
                <a:spLocks noChangeShapeType="1"/>
              </p:cNvSpPr>
              <p:nvPr/>
            </p:nvSpPr>
            <p:spPr bwMode="auto">
              <a:xfrm flipV="1">
                <a:off x="4769" y="3366"/>
                <a:ext cx="2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0" name="Line 747"/>
              <p:cNvSpPr>
                <a:spLocks noChangeShapeType="1"/>
              </p:cNvSpPr>
              <p:nvPr/>
            </p:nvSpPr>
            <p:spPr bwMode="auto">
              <a:xfrm flipV="1">
                <a:off x="4779" y="3339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1" name="Freeform 748"/>
              <p:cNvSpPr>
                <a:spLocks/>
              </p:cNvSpPr>
              <p:nvPr/>
            </p:nvSpPr>
            <p:spPr bwMode="auto">
              <a:xfrm>
                <a:off x="4781" y="3318"/>
                <a:ext cx="3" cy="17"/>
              </a:xfrm>
              <a:custGeom>
                <a:avLst/>
                <a:gdLst>
                  <a:gd name="T0" fmla="*/ 0 w 6"/>
                  <a:gd name="T1" fmla="*/ 27 h 14"/>
                  <a:gd name="T2" fmla="*/ 1 w 6"/>
                  <a:gd name="T3" fmla="*/ 2 h 14"/>
                  <a:gd name="T4" fmla="*/ 1 w 6"/>
                  <a:gd name="T5" fmla="*/ 0 h 1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" h="14">
                    <a:moveTo>
                      <a:pt x="0" y="14"/>
                    </a:moveTo>
                    <a:lnTo>
                      <a:pt x="4" y="2"/>
                    </a:lnTo>
                    <a:lnTo>
                      <a:pt x="6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2" name="Line 749"/>
              <p:cNvSpPr>
                <a:spLocks noChangeShapeType="1"/>
              </p:cNvSpPr>
              <p:nvPr/>
            </p:nvSpPr>
            <p:spPr bwMode="auto">
              <a:xfrm flipV="1">
                <a:off x="4794" y="3298"/>
                <a:ext cx="8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3" name="Line 750"/>
              <p:cNvSpPr>
                <a:spLocks noChangeShapeType="1"/>
              </p:cNvSpPr>
              <p:nvPr/>
            </p:nvSpPr>
            <p:spPr bwMode="auto">
              <a:xfrm flipV="1">
                <a:off x="4811" y="3274"/>
                <a:ext cx="11" cy="1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4" name="Line 751"/>
              <p:cNvSpPr>
                <a:spLocks noChangeShapeType="1"/>
              </p:cNvSpPr>
              <p:nvPr/>
            </p:nvSpPr>
            <p:spPr bwMode="auto">
              <a:xfrm flipV="1">
                <a:off x="4822" y="3254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5" name="Line 752"/>
              <p:cNvSpPr>
                <a:spLocks noChangeShapeType="1"/>
              </p:cNvSpPr>
              <p:nvPr/>
            </p:nvSpPr>
            <p:spPr bwMode="auto">
              <a:xfrm flipV="1">
                <a:off x="4835" y="3234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6" name="Line 753"/>
              <p:cNvSpPr>
                <a:spLocks noChangeShapeType="1"/>
              </p:cNvSpPr>
              <p:nvPr/>
            </p:nvSpPr>
            <p:spPr bwMode="auto">
              <a:xfrm flipV="1">
                <a:off x="4854" y="3215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7" name="Line 754"/>
              <p:cNvSpPr>
                <a:spLocks noChangeShapeType="1"/>
              </p:cNvSpPr>
              <p:nvPr/>
            </p:nvSpPr>
            <p:spPr bwMode="auto">
              <a:xfrm flipV="1">
                <a:off x="4865" y="3192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8" name="Line 755"/>
              <p:cNvSpPr>
                <a:spLocks noChangeShapeType="1"/>
              </p:cNvSpPr>
              <p:nvPr/>
            </p:nvSpPr>
            <p:spPr bwMode="auto">
              <a:xfrm flipV="1">
                <a:off x="4879" y="3172"/>
                <a:ext cx="8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9" name="Freeform 756"/>
              <p:cNvSpPr>
                <a:spLocks/>
              </p:cNvSpPr>
              <p:nvPr/>
            </p:nvSpPr>
            <p:spPr bwMode="auto">
              <a:xfrm>
                <a:off x="4896" y="3155"/>
                <a:ext cx="22" cy="7"/>
              </a:xfrm>
              <a:custGeom>
                <a:avLst/>
                <a:gdLst>
                  <a:gd name="T0" fmla="*/ 0 w 13"/>
                  <a:gd name="T1" fmla="*/ 1 h 9"/>
                  <a:gd name="T2" fmla="*/ 83 w 13"/>
                  <a:gd name="T3" fmla="*/ 1 h 9"/>
                  <a:gd name="T4" fmla="*/ 181 w 13"/>
                  <a:gd name="T5" fmla="*/ 0 h 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9">
                    <a:moveTo>
                      <a:pt x="0" y="9"/>
                    </a:moveTo>
                    <a:lnTo>
                      <a:pt x="6" y="4"/>
                    </a:lnTo>
                    <a:lnTo>
                      <a:pt x="13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0" name="Line 757"/>
              <p:cNvSpPr>
                <a:spLocks noChangeShapeType="1"/>
              </p:cNvSpPr>
              <p:nvPr/>
            </p:nvSpPr>
            <p:spPr bwMode="auto">
              <a:xfrm flipV="1">
                <a:off x="4918" y="3145"/>
                <a:ext cx="2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1" name="Line 758"/>
              <p:cNvSpPr>
                <a:spLocks noChangeShapeType="1"/>
              </p:cNvSpPr>
              <p:nvPr/>
            </p:nvSpPr>
            <p:spPr bwMode="auto">
              <a:xfrm flipV="1">
                <a:off x="4939" y="3135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2" name="Line 759"/>
              <p:cNvSpPr>
                <a:spLocks noChangeShapeType="1"/>
              </p:cNvSpPr>
              <p:nvPr/>
            </p:nvSpPr>
            <p:spPr bwMode="auto">
              <a:xfrm flipV="1">
                <a:off x="4960" y="3128"/>
                <a:ext cx="13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3" name="Line 760"/>
              <p:cNvSpPr>
                <a:spLocks noChangeShapeType="1"/>
              </p:cNvSpPr>
              <p:nvPr/>
            </p:nvSpPr>
            <p:spPr bwMode="auto">
              <a:xfrm flipV="1">
                <a:off x="4981" y="3115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4" name="Line 761"/>
              <p:cNvSpPr>
                <a:spLocks noChangeShapeType="1"/>
              </p:cNvSpPr>
              <p:nvPr/>
            </p:nvSpPr>
            <p:spPr bwMode="auto">
              <a:xfrm flipV="1">
                <a:off x="5004" y="3104"/>
                <a:ext cx="20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5" name="Line 762"/>
              <p:cNvSpPr>
                <a:spLocks noChangeShapeType="1"/>
              </p:cNvSpPr>
              <p:nvPr/>
            </p:nvSpPr>
            <p:spPr bwMode="auto">
              <a:xfrm flipV="1">
                <a:off x="5026" y="3095"/>
                <a:ext cx="14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6" name="Line 763"/>
              <p:cNvSpPr>
                <a:spLocks noChangeShapeType="1"/>
              </p:cNvSpPr>
              <p:nvPr/>
            </p:nvSpPr>
            <p:spPr bwMode="auto">
              <a:xfrm flipV="1">
                <a:off x="5050" y="3084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7" name="Line 764"/>
              <p:cNvSpPr>
                <a:spLocks noChangeShapeType="1"/>
              </p:cNvSpPr>
              <p:nvPr/>
            </p:nvSpPr>
            <p:spPr bwMode="auto">
              <a:xfrm flipV="1">
                <a:off x="5069" y="3070"/>
                <a:ext cx="19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8" name="Line 765"/>
              <p:cNvSpPr>
                <a:spLocks noChangeShapeType="1"/>
              </p:cNvSpPr>
              <p:nvPr/>
            </p:nvSpPr>
            <p:spPr bwMode="auto">
              <a:xfrm flipV="1">
                <a:off x="5098" y="3060"/>
                <a:ext cx="22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9" name="Line 766"/>
              <p:cNvSpPr>
                <a:spLocks noChangeShapeType="1"/>
              </p:cNvSpPr>
              <p:nvPr/>
            </p:nvSpPr>
            <p:spPr bwMode="auto">
              <a:xfrm flipV="1">
                <a:off x="5120" y="3052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0" name="Line 767"/>
              <p:cNvSpPr>
                <a:spLocks noChangeShapeType="1"/>
              </p:cNvSpPr>
              <p:nvPr/>
            </p:nvSpPr>
            <p:spPr bwMode="auto">
              <a:xfrm flipV="1">
                <a:off x="5141" y="3042"/>
                <a:ext cx="21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1" name="Line 768"/>
              <p:cNvSpPr>
                <a:spLocks noChangeShapeType="1"/>
              </p:cNvSpPr>
              <p:nvPr/>
            </p:nvSpPr>
            <p:spPr bwMode="auto">
              <a:xfrm>
                <a:off x="4484" y="2818"/>
                <a:ext cx="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2" name="Line 769"/>
              <p:cNvSpPr>
                <a:spLocks noChangeShapeType="1"/>
              </p:cNvSpPr>
              <p:nvPr/>
            </p:nvSpPr>
            <p:spPr bwMode="auto">
              <a:xfrm>
                <a:off x="4492" y="2839"/>
                <a:ext cx="3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3" name="Line 770"/>
              <p:cNvSpPr>
                <a:spLocks noChangeShapeType="1"/>
              </p:cNvSpPr>
              <p:nvPr/>
            </p:nvSpPr>
            <p:spPr bwMode="auto">
              <a:xfrm flipH="1">
                <a:off x="4471" y="2857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4" name="Line 771"/>
              <p:cNvSpPr>
                <a:spLocks noChangeShapeType="1"/>
              </p:cNvSpPr>
              <p:nvPr/>
            </p:nvSpPr>
            <p:spPr bwMode="auto">
              <a:xfrm flipH="1">
                <a:off x="4449" y="2862"/>
                <a:ext cx="22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5" name="Line 772"/>
              <p:cNvSpPr>
                <a:spLocks noChangeShapeType="1"/>
              </p:cNvSpPr>
              <p:nvPr/>
            </p:nvSpPr>
            <p:spPr bwMode="auto">
              <a:xfrm flipH="1">
                <a:off x="4420" y="2863"/>
                <a:ext cx="19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6" name="Line 773"/>
              <p:cNvSpPr>
                <a:spLocks noChangeShapeType="1"/>
              </p:cNvSpPr>
              <p:nvPr/>
            </p:nvSpPr>
            <p:spPr bwMode="auto">
              <a:xfrm flipH="1">
                <a:off x="4396" y="2865"/>
                <a:ext cx="12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7" name="Line 774"/>
              <p:cNvSpPr>
                <a:spLocks noChangeShapeType="1"/>
              </p:cNvSpPr>
              <p:nvPr/>
            </p:nvSpPr>
            <p:spPr bwMode="auto">
              <a:xfrm flipH="1">
                <a:off x="4375" y="2870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8" name="Line 775"/>
              <p:cNvSpPr>
                <a:spLocks noChangeShapeType="1"/>
              </p:cNvSpPr>
              <p:nvPr/>
            </p:nvSpPr>
            <p:spPr bwMode="auto">
              <a:xfrm flipH="1">
                <a:off x="4347" y="2872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9" name="Line 776"/>
              <p:cNvSpPr>
                <a:spLocks noChangeShapeType="1"/>
              </p:cNvSpPr>
              <p:nvPr/>
            </p:nvSpPr>
            <p:spPr bwMode="auto">
              <a:xfrm flipH="1">
                <a:off x="4324" y="2887"/>
                <a:ext cx="19" cy="2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0" name="Line 777"/>
              <p:cNvSpPr>
                <a:spLocks noChangeShapeType="1"/>
              </p:cNvSpPr>
              <p:nvPr/>
            </p:nvSpPr>
            <p:spPr bwMode="auto">
              <a:xfrm flipH="1">
                <a:off x="4300" y="2894"/>
                <a:ext cx="22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1" name="Line 778"/>
              <p:cNvSpPr>
                <a:spLocks noChangeShapeType="1"/>
              </p:cNvSpPr>
              <p:nvPr/>
            </p:nvSpPr>
            <p:spPr bwMode="auto">
              <a:xfrm flipH="1">
                <a:off x="4282" y="2904"/>
                <a:ext cx="18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2" name="Line 779"/>
              <p:cNvSpPr>
                <a:spLocks noChangeShapeType="1"/>
              </p:cNvSpPr>
              <p:nvPr/>
            </p:nvSpPr>
            <p:spPr bwMode="auto">
              <a:xfrm flipH="1">
                <a:off x="4260" y="2921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3" name="Line 780"/>
              <p:cNvSpPr>
                <a:spLocks noChangeShapeType="1"/>
              </p:cNvSpPr>
              <p:nvPr/>
            </p:nvSpPr>
            <p:spPr bwMode="auto">
              <a:xfrm flipH="1">
                <a:off x="4238" y="2930"/>
                <a:ext cx="15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4" name="Line 781"/>
              <p:cNvSpPr>
                <a:spLocks noChangeShapeType="1"/>
              </p:cNvSpPr>
              <p:nvPr/>
            </p:nvSpPr>
            <p:spPr bwMode="auto">
              <a:xfrm flipH="1">
                <a:off x="4217" y="2946"/>
                <a:ext cx="14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5" name="Line 782"/>
              <p:cNvSpPr>
                <a:spLocks noChangeShapeType="1"/>
              </p:cNvSpPr>
              <p:nvPr/>
            </p:nvSpPr>
            <p:spPr bwMode="auto">
              <a:xfrm flipH="1">
                <a:off x="4194" y="2957"/>
                <a:ext cx="15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6" name="Line 783"/>
              <p:cNvSpPr>
                <a:spLocks noChangeShapeType="1"/>
              </p:cNvSpPr>
              <p:nvPr/>
            </p:nvSpPr>
            <p:spPr bwMode="auto">
              <a:xfrm flipH="1">
                <a:off x="4174" y="2968"/>
                <a:ext cx="14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7" name="Line 784"/>
              <p:cNvSpPr>
                <a:spLocks noChangeShapeType="1"/>
              </p:cNvSpPr>
              <p:nvPr/>
            </p:nvSpPr>
            <p:spPr bwMode="auto">
              <a:xfrm flipH="1">
                <a:off x="4151" y="2984"/>
                <a:ext cx="14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8" name="Line 785"/>
              <p:cNvSpPr>
                <a:spLocks noChangeShapeType="1"/>
              </p:cNvSpPr>
              <p:nvPr/>
            </p:nvSpPr>
            <p:spPr bwMode="auto">
              <a:xfrm flipH="1">
                <a:off x="4130" y="2995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9" name="Line 786"/>
              <p:cNvSpPr>
                <a:spLocks noChangeShapeType="1"/>
              </p:cNvSpPr>
              <p:nvPr/>
            </p:nvSpPr>
            <p:spPr bwMode="auto">
              <a:xfrm flipH="1">
                <a:off x="4103" y="3008"/>
                <a:ext cx="19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0" name="Line 787"/>
              <p:cNvSpPr>
                <a:spLocks noChangeShapeType="1"/>
              </p:cNvSpPr>
              <p:nvPr/>
            </p:nvSpPr>
            <p:spPr bwMode="auto">
              <a:xfrm flipH="1">
                <a:off x="4078" y="3019"/>
                <a:ext cx="22" cy="9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1" name="Line 788"/>
              <p:cNvSpPr>
                <a:spLocks noChangeShapeType="1"/>
              </p:cNvSpPr>
              <p:nvPr/>
            </p:nvSpPr>
            <p:spPr bwMode="auto">
              <a:xfrm flipH="1">
                <a:off x="4066" y="3032"/>
                <a:ext cx="14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2" name="Line 789"/>
              <p:cNvSpPr>
                <a:spLocks noChangeShapeType="1"/>
              </p:cNvSpPr>
              <p:nvPr/>
            </p:nvSpPr>
            <p:spPr bwMode="auto">
              <a:xfrm>
                <a:off x="4068" y="3047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3" name="Line 790"/>
              <p:cNvSpPr>
                <a:spLocks noChangeShapeType="1"/>
              </p:cNvSpPr>
              <p:nvPr/>
            </p:nvSpPr>
            <p:spPr bwMode="auto">
              <a:xfrm>
                <a:off x="4078" y="3070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4" name="Line 791"/>
              <p:cNvSpPr>
                <a:spLocks noChangeShapeType="1"/>
              </p:cNvSpPr>
              <p:nvPr/>
            </p:nvSpPr>
            <p:spPr bwMode="auto">
              <a:xfrm>
                <a:off x="4098" y="3090"/>
                <a:ext cx="11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5" name="Line 792"/>
              <p:cNvSpPr>
                <a:spLocks noChangeShapeType="1"/>
              </p:cNvSpPr>
              <p:nvPr/>
            </p:nvSpPr>
            <p:spPr bwMode="auto">
              <a:xfrm>
                <a:off x="4103" y="3111"/>
                <a:ext cx="7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6" name="Line 793"/>
              <p:cNvSpPr>
                <a:spLocks noChangeShapeType="1"/>
              </p:cNvSpPr>
              <p:nvPr/>
            </p:nvSpPr>
            <p:spPr bwMode="auto">
              <a:xfrm>
                <a:off x="4120" y="3135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7" name="Line 794"/>
              <p:cNvSpPr>
                <a:spLocks noChangeShapeType="1"/>
              </p:cNvSpPr>
              <p:nvPr/>
            </p:nvSpPr>
            <p:spPr bwMode="auto">
              <a:xfrm>
                <a:off x="4130" y="315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8" name="Line 795"/>
              <p:cNvSpPr>
                <a:spLocks noChangeShapeType="1"/>
              </p:cNvSpPr>
              <p:nvPr/>
            </p:nvSpPr>
            <p:spPr bwMode="auto">
              <a:xfrm>
                <a:off x="4143" y="3172"/>
                <a:ext cx="8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9" name="Line 796"/>
              <p:cNvSpPr>
                <a:spLocks noChangeShapeType="1"/>
              </p:cNvSpPr>
              <p:nvPr/>
            </p:nvSpPr>
            <p:spPr bwMode="auto">
              <a:xfrm>
                <a:off x="4151" y="3197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0" name="Line 797"/>
              <p:cNvSpPr>
                <a:spLocks noChangeShapeType="1"/>
              </p:cNvSpPr>
              <p:nvPr/>
            </p:nvSpPr>
            <p:spPr bwMode="auto">
              <a:xfrm>
                <a:off x="4173" y="3218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1" name="Line 798"/>
              <p:cNvSpPr>
                <a:spLocks noChangeShapeType="1"/>
              </p:cNvSpPr>
              <p:nvPr/>
            </p:nvSpPr>
            <p:spPr bwMode="auto">
              <a:xfrm>
                <a:off x="4175" y="3243"/>
                <a:ext cx="8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2" name="Line 799"/>
              <p:cNvSpPr>
                <a:spLocks noChangeShapeType="1"/>
              </p:cNvSpPr>
              <p:nvPr/>
            </p:nvSpPr>
            <p:spPr bwMode="auto">
              <a:xfrm>
                <a:off x="4194" y="3262"/>
                <a:ext cx="11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3" name="Line 800"/>
              <p:cNvSpPr>
                <a:spLocks noChangeShapeType="1"/>
              </p:cNvSpPr>
              <p:nvPr/>
            </p:nvSpPr>
            <p:spPr bwMode="auto">
              <a:xfrm>
                <a:off x="4205" y="3284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4" name="Line 801"/>
              <p:cNvSpPr>
                <a:spLocks noChangeShapeType="1"/>
              </p:cNvSpPr>
              <p:nvPr/>
            </p:nvSpPr>
            <p:spPr bwMode="auto">
              <a:xfrm>
                <a:off x="4219" y="3306"/>
                <a:ext cx="7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5" name="Line 802"/>
              <p:cNvSpPr>
                <a:spLocks noChangeShapeType="1"/>
              </p:cNvSpPr>
              <p:nvPr/>
            </p:nvSpPr>
            <p:spPr bwMode="auto">
              <a:xfrm>
                <a:off x="4237" y="3326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6" name="Line 803"/>
              <p:cNvSpPr>
                <a:spLocks noChangeShapeType="1"/>
              </p:cNvSpPr>
              <p:nvPr/>
            </p:nvSpPr>
            <p:spPr bwMode="auto">
              <a:xfrm>
                <a:off x="4247" y="3347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7" name="Freeform 804"/>
              <p:cNvSpPr>
                <a:spLocks/>
              </p:cNvSpPr>
              <p:nvPr/>
            </p:nvSpPr>
            <p:spPr bwMode="auto">
              <a:xfrm>
                <a:off x="4249" y="3366"/>
                <a:ext cx="21" cy="0"/>
              </a:xfrm>
              <a:custGeom>
                <a:avLst/>
                <a:gdLst>
                  <a:gd name="T0" fmla="*/ 0 w 13"/>
                  <a:gd name="T1" fmla="*/ 0 h 4"/>
                  <a:gd name="T2" fmla="*/ 34 w 13"/>
                  <a:gd name="T3" fmla="*/ 0 h 4"/>
                  <a:gd name="T4" fmla="*/ 114 w 13"/>
                  <a:gd name="T5" fmla="*/ 0 h 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4">
                    <a:moveTo>
                      <a:pt x="0" y="0"/>
                    </a:moveTo>
                    <a:lnTo>
                      <a:pt x="4" y="4"/>
                    </a:lnTo>
                    <a:lnTo>
                      <a:pt x="13" y="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8" name="Line 805"/>
              <p:cNvSpPr>
                <a:spLocks noChangeShapeType="1"/>
              </p:cNvSpPr>
              <p:nvPr/>
            </p:nvSpPr>
            <p:spPr bwMode="auto">
              <a:xfrm>
                <a:off x="4279" y="3374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9" name="Line 806"/>
              <p:cNvSpPr>
                <a:spLocks noChangeShapeType="1"/>
              </p:cNvSpPr>
              <p:nvPr/>
            </p:nvSpPr>
            <p:spPr bwMode="auto">
              <a:xfrm>
                <a:off x="4300" y="3374"/>
                <a:ext cx="22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30" name="Line 807"/>
              <p:cNvSpPr>
                <a:spLocks noChangeShapeType="1"/>
              </p:cNvSpPr>
              <p:nvPr/>
            </p:nvSpPr>
            <p:spPr bwMode="auto">
              <a:xfrm>
                <a:off x="4332" y="3374"/>
                <a:ext cx="22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</p:grpSp>
        <p:grpSp>
          <p:nvGrpSpPr>
            <p:cNvPr id="22537" name="Group 808"/>
            <p:cNvGrpSpPr>
              <a:grpSpLocks/>
            </p:cNvGrpSpPr>
            <p:nvPr/>
          </p:nvGrpSpPr>
          <p:grpSpPr bwMode="auto">
            <a:xfrm>
              <a:off x="281" y="2372"/>
              <a:ext cx="4644" cy="1323"/>
              <a:chOff x="281" y="2372"/>
              <a:chExt cx="4644" cy="1323"/>
            </a:xfrm>
          </p:grpSpPr>
          <p:grpSp>
            <p:nvGrpSpPr>
              <p:cNvPr id="22538" name="Group 810"/>
              <p:cNvGrpSpPr>
                <a:grpSpLocks/>
              </p:cNvGrpSpPr>
              <p:nvPr/>
            </p:nvGrpSpPr>
            <p:grpSpPr bwMode="auto">
              <a:xfrm>
                <a:off x="281" y="2372"/>
                <a:ext cx="812" cy="771"/>
                <a:chOff x="281" y="2122"/>
                <a:chExt cx="812" cy="771"/>
              </a:xfrm>
            </p:grpSpPr>
            <p:sp>
              <p:nvSpPr>
                <p:cNvPr id="64" name="Line 811"/>
                <p:cNvSpPr>
                  <a:spLocks noChangeShapeType="1"/>
                </p:cNvSpPr>
                <p:nvPr/>
              </p:nvSpPr>
              <p:spPr bwMode="auto">
                <a:xfrm>
                  <a:off x="654" y="2474"/>
                  <a:ext cx="3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5" name="Line 812"/>
                <p:cNvSpPr>
                  <a:spLocks noChangeShapeType="1"/>
                </p:cNvSpPr>
                <p:nvPr/>
              </p:nvSpPr>
              <p:spPr bwMode="auto">
                <a:xfrm>
                  <a:off x="661" y="2495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6" name="Line 813"/>
                <p:cNvSpPr>
                  <a:spLocks noChangeShapeType="1"/>
                </p:cNvSpPr>
                <p:nvPr/>
              </p:nvSpPr>
              <p:spPr bwMode="auto">
                <a:xfrm>
                  <a:off x="662" y="2523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7" name="Line 814"/>
                <p:cNvSpPr>
                  <a:spLocks noChangeShapeType="1"/>
                </p:cNvSpPr>
                <p:nvPr/>
              </p:nvSpPr>
              <p:spPr bwMode="auto">
                <a:xfrm>
                  <a:off x="671" y="2546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8" name="Line 815"/>
                <p:cNvSpPr>
                  <a:spLocks noChangeShapeType="1"/>
                </p:cNvSpPr>
                <p:nvPr/>
              </p:nvSpPr>
              <p:spPr bwMode="auto">
                <a:xfrm>
                  <a:off x="674" y="2570"/>
                  <a:ext cx="4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9" name="Line 816"/>
                <p:cNvSpPr>
                  <a:spLocks noChangeShapeType="1"/>
                </p:cNvSpPr>
                <p:nvPr/>
              </p:nvSpPr>
              <p:spPr bwMode="auto">
                <a:xfrm>
                  <a:off x="680" y="2594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0" name="Line 817"/>
                <p:cNvSpPr>
                  <a:spLocks noChangeShapeType="1"/>
                </p:cNvSpPr>
                <p:nvPr/>
              </p:nvSpPr>
              <p:spPr bwMode="auto">
                <a:xfrm>
                  <a:off x="687" y="2618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1" name="Line 818"/>
                <p:cNvSpPr>
                  <a:spLocks noChangeShapeType="1"/>
                </p:cNvSpPr>
                <p:nvPr/>
              </p:nvSpPr>
              <p:spPr bwMode="auto">
                <a:xfrm>
                  <a:off x="687" y="2645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2" name="Line 819"/>
                <p:cNvSpPr>
                  <a:spLocks noChangeShapeType="1"/>
                </p:cNvSpPr>
                <p:nvPr/>
              </p:nvSpPr>
              <p:spPr bwMode="auto">
                <a:xfrm>
                  <a:off x="694" y="2666"/>
                  <a:ext cx="4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3" name="Line 820"/>
                <p:cNvSpPr>
                  <a:spLocks noChangeShapeType="1"/>
                </p:cNvSpPr>
                <p:nvPr/>
              </p:nvSpPr>
              <p:spPr bwMode="auto">
                <a:xfrm>
                  <a:off x="704" y="2691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4" name="Line 821"/>
                <p:cNvSpPr>
                  <a:spLocks noChangeShapeType="1"/>
                </p:cNvSpPr>
                <p:nvPr/>
              </p:nvSpPr>
              <p:spPr bwMode="auto">
                <a:xfrm>
                  <a:off x="706" y="2715"/>
                  <a:ext cx="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5" name="Freeform 822"/>
                <p:cNvSpPr>
                  <a:spLocks/>
                </p:cNvSpPr>
                <p:nvPr/>
              </p:nvSpPr>
              <p:spPr bwMode="auto">
                <a:xfrm>
                  <a:off x="711" y="2739"/>
                  <a:ext cx="1" cy="8"/>
                </a:xfrm>
                <a:custGeom>
                  <a:avLst/>
                  <a:gdLst>
                    <a:gd name="T0" fmla="*/ 0 w 11"/>
                    <a:gd name="T1" fmla="*/ 0 h 8"/>
                    <a:gd name="T2" fmla="*/ 0 w 11"/>
                    <a:gd name="T3" fmla="*/ 6 h 8"/>
                    <a:gd name="T4" fmla="*/ 0 w 11"/>
                    <a:gd name="T5" fmla="*/ 8 h 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1" h="8">
                      <a:moveTo>
                        <a:pt x="0" y="0"/>
                      </a:moveTo>
                      <a:lnTo>
                        <a:pt x="0" y="6"/>
                      </a:lnTo>
                      <a:lnTo>
                        <a:pt x="11" y="8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6" name="Line 823"/>
                <p:cNvSpPr>
                  <a:spLocks noChangeShapeType="1"/>
                </p:cNvSpPr>
                <p:nvPr/>
              </p:nvSpPr>
              <p:spPr bwMode="auto">
                <a:xfrm>
                  <a:off x="730" y="2750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7" name="Line 824"/>
                <p:cNvSpPr>
                  <a:spLocks noChangeShapeType="1"/>
                </p:cNvSpPr>
                <p:nvPr/>
              </p:nvSpPr>
              <p:spPr bwMode="auto">
                <a:xfrm>
                  <a:off x="754" y="2754"/>
                  <a:ext cx="17" cy="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8" name="Line 825"/>
                <p:cNvSpPr>
                  <a:spLocks noChangeShapeType="1"/>
                </p:cNvSpPr>
                <p:nvPr/>
              </p:nvSpPr>
              <p:spPr bwMode="auto">
                <a:xfrm>
                  <a:off x="778" y="2761"/>
                  <a:ext cx="22" cy="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9" name="Freeform 826"/>
                <p:cNvSpPr>
                  <a:spLocks/>
                </p:cNvSpPr>
                <p:nvPr/>
              </p:nvSpPr>
              <p:spPr bwMode="auto">
                <a:xfrm>
                  <a:off x="804" y="2767"/>
                  <a:ext cx="13" cy="6"/>
                </a:xfrm>
                <a:custGeom>
                  <a:avLst/>
                  <a:gdLst>
                    <a:gd name="T0" fmla="*/ 0 w 13"/>
                    <a:gd name="T1" fmla="*/ 0 h 5"/>
                    <a:gd name="T2" fmla="*/ 13 w 13"/>
                    <a:gd name="T3" fmla="*/ 10 h 5"/>
                    <a:gd name="T4" fmla="*/ 13 w 13"/>
                    <a:gd name="T5" fmla="*/ 12 h 5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5">
                      <a:moveTo>
                        <a:pt x="0" y="0"/>
                      </a:moveTo>
                      <a:lnTo>
                        <a:pt x="13" y="4"/>
                      </a:lnTo>
                      <a:lnTo>
                        <a:pt x="13" y="5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0" name="Line 827"/>
                <p:cNvSpPr>
                  <a:spLocks noChangeShapeType="1"/>
                </p:cNvSpPr>
                <p:nvPr/>
              </p:nvSpPr>
              <p:spPr bwMode="auto">
                <a:xfrm>
                  <a:off x="821" y="2783"/>
                  <a:ext cx="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1" name="Line 828"/>
                <p:cNvSpPr>
                  <a:spLocks noChangeShapeType="1"/>
                </p:cNvSpPr>
                <p:nvPr/>
              </p:nvSpPr>
              <p:spPr bwMode="auto">
                <a:xfrm>
                  <a:off x="827" y="2804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2" name="Line 829"/>
                <p:cNvSpPr>
                  <a:spLocks noChangeShapeType="1"/>
                </p:cNvSpPr>
                <p:nvPr/>
              </p:nvSpPr>
              <p:spPr bwMode="auto">
                <a:xfrm>
                  <a:off x="834" y="2829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3" name="Line 830"/>
                <p:cNvSpPr>
                  <a:spLocks noChangeShapeType="1"/>
                </p:cNvSpPr>
                <p:nvPr/>
              </p:nvSpPr>
              <p:spPr bwMode="auto">
                <a:xfrm>
                  <a:off x="842" y="2852"/>
                  <a:ext cx="0" cy="1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4" name="Line 831"/>
                <p:cNvSpPr>
                  <a:spLocks noChangeShapeType="1"/>
                </p:cNvSpPr>
                <p:nvPr/>
              </p:nvSpPr>
              <p:spPr bwMode="auto">
                <a:xfrm>
                  <a:off x="850" y="2876"/>
                  <a:ext cx="7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5" name="Line 832"/>
                <p:cNvSpPr>
                  <a:spLocks noChangeShapeType="1"/>
                </p:cNvSpPr>
                <p:nvPr/>
              </p:nvSpPr>
              <p:spPr bwMode="auto">
                <a:xfrm>
                  <a:off x="284" y="2122"/>
                  <a:ext cx="13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6" name="Line 833"/>
                <p:cNvSpPr>
                  <a:spLocks noChangeShapeType="1"/>
                </p:cNvSpPr>
                <p:nvPr/>
              </p:nvSpPr>
              <p:spPr bwMode="auto">
                <a:xfrm>
                  <a:off x="293" y="2147"/>
                  <a:ext cx="21" cy="14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7" name="Line 834"/>
                <p:cNvSpPr>
                  <a:spLocks noChangeShapeType="1"/>
                </p:cNvSpPr>
                <p:nvPr/>
              </p:nvSpPr>
              <p:spPr bwMode="auto">
                <a:xfrm>
                  <a:off x="317" y="2157"/>
                  <a:ext cx="12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8" name="Line 835"/>
                <p:cNvSpPr>
                  <a:spLocks noChangeShapeType="1"/>
                </p:cNvSpPr>
                <p:nvPr/>
              </p:nvSpPr>
              <p:spPr bwMode="auto">
                <a:xfrm>
                  <a:off x="337" y="2173"/>
                  <a:ext cx="7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9" name="Line 836"/>
                <p:cNvSpPr>
                  <a:spLocks noChangeShapeType="1"/>
                </p:cNvSpPr>
                <p:nvPr/>
              </p:nvSpPr>
              <p:spPr bwMode="auto">
                <a:xfrm>
                  <a:off x="357" y="2190"/>
                  <a:ext cx="13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0" name="Line 837"/>
                <p:cNvSpPr>
                  <a:spLocks noChangeShapeType="1"/>
                </p:cNvSpPr>
                <p:nvPr/>
              </p:nvSpPr>
              <p:spPr bwMode="auto">
                <a:xfrm>
                  <a:off x="367" y="2208"/>
                  <a:ext cx="21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1" name="Line 838"/>
                <p:cNvSpPr>
                  <a:spLocks noChangeShapeType="1"/>
                </p:cNvSpPr>
                <p:nvPr/>
              </p:nvSpPr>
              <p:spPr bwMode="auto">
                <a:xfrm>
                  <a:off x="391" y="2225"/>
                  <a:ext cx="2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2" name="Line 839"/>
                <p:cNvSpPr>
                  <a:spLocks noChangeShapeType="1"/>
                </p:cNvSpPr>
                <p:nvPr/>
              </p:nvSpPr>
              <p:spPr bwMode="auto">
                <a:xfrm>
                  <a:off x="410" y="2243"/>
                  <a:ext cx="6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3" name="Line 840"/>
                <p:cNvSpPr>
                  <a:spLocks noChangeShapeType="1"/>
                </p:cNvSpPr>
                <p:nvPr/>
              </p:nvSpPr>
              <p:spPr bwMode="auto">
                <a:xfrm>
                  <a:off x="428" y="2259"/>
                  <a:ext cx="14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4" name="Line 841"/>
                <p:cNvSpPr>
                  <a:spLocks noChangeShapeType="1"/>
                </p:cNvSpPr>
                <p:nvPr/>
              </p:nvSpPr>
              <p:spPr bwMode="auto">
                <a:xfrm>
                  <a:off x="439" y="2273"/>
                  <a:ext cx="21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5" name="Line 842"/>
                <p:cNvSpPr>
                  <a:spLocks noChangeShapeType="1"/>
                </p:cNvSpPr>
                <p:nvPr/>
              </p:nvSpPr>
              <p:spPr bwMode="auto">
                <a:xfrm>
                  <a:off x="464" y="2293"/>
                  <a:ext cx="0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6" name="Line 843"/>
                <p:cNvSpPr>
                  <a:spLocks noChangeShapeType="1"/>
                </p:cNvSpPr>
                <p:nvPr/>
              </p:nvSpPr>
              <p:spPr bwMode="auto">
                <a:xfrm>
                  <a:off x="483" y="2311"/>
                  <a:ext cx="7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7" name="Line 844"/>
                <p:cNvSpPr>
                  <a:spLocks noChangeShapeType="1"/>
                </p:cNvSpPr>
                <p:nvPr/>
              </p:nvSpPr>
              <p:spPr bwMode="auto">
                <a:xfrm>
                  <a:off x="502" y="2327"/>
                  <a:ext cx="13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8" name="Line 845"/>
                <p:cNvSpPr>
                  <a:spLocks noChangeShapeType="1"/>
                </p:cNvSpPr>
                <p:nvPr/>
              </p:nvSpPr>
              <p:spPr bwMode="auto">
                <a:xfrm>
                  <a:off x="515" y="2344"/>
                  <a:ext cx="18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9" name="Line 846"/>
                <p:cNvSpPr>
                  <a:spLocks noChangeShapeType="1"/>
                </p:cNvSpPr>
                <p:nvPr/>
              </p:nvSpPr>
              <p:spPr bwMode="auto">
                <a:xfrm>
                  <a:off x="535" y="2361"/>
                  <a:ext cx="14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0" name="Line 847"/>
                <p:cNvSpPr>
                  <a:spLocks noChangeShapeType="1"/>
                </p:cNvSpPr>
                <p:nvPr/>
              </p:nvSpPr>
              <p:spPr bwMode="auto">
                <a:xfrm>
                  <a:off x="558" y="2379"/>
                  <a:ext cx="7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1" name="Line 848"/>
                <p:cNvSpPr>
                  <a:spLocks noChangeShapeType="1"/>
                </p:cNvSpPr>
                <p:nvPr/>
              </p:nvSpPr>
              <p:spPr bwMode="auto">
                <a:xfrm>
                  <a:off x="575" y="2393"/>
                  <a:ext cx="11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2" name="Line 849"/>
                <p:cNvSpPr>
                  <a:spLocks noChangeShapeType="1"/>
                </p:cNvSpPr>
                <p:nvPr/>
              </p:nvSpPr>
              <p:spPr bwMode="auto">
                <a:xfrm>
                  <a:off x="588" y="2413"/>
                  <a:ext cx="15" cy="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3" name="Line 850"/>
                <p:cNvSpPr>
                  <a:spLocks noChangeShapeType="1"/>
                </p:cNvSpPr>
                <p:nvPr/>
              </p:nvSpPr>
              <p:spPr bwMode="auto">
                <a:xfrm>
                  <a:off x="609" y="2430"/>
                  <a:ext cx="13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4" name="Line 851"/>
                <p:cNvSpPr>
                  <a:spLocks noChangeShapeType="1"/>
                </p:cNvSpPr>
                <p:nvPr/>
              </p:nvSpPr>
              <p:spPr bwMode="auto">
                <a:xfrm>
                  <a:off x="630" y="2447"/>
                  <a:ext cx="9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5" name="Line 852"/>
                <p:cNvSpPr>
                  <a:spLocks noChangeShapeType="1"/>
                </p:cNvSpPr>
                <p:nvPr/>
              </p:nvSpPr>
              <p:spPr bwMode="auto">
                <a:xfrm>
                  <a:off x="647" y="2464"/>
                  <a:ext cx="10" cy="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6" name="Line 853"/>
                <p:cNvSpPr>
                  <a:spLocks noChangeShapeType="1"/>
                </p:cNvSpPr>
                <p:nvPr/>
              </p:nvSpPr>
              <p:spPr bwMode="auto">
                <a:xfrm flipV="1">
                  <a:off x="810" y="2758"/>
                  <a:ext cx="11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7" name="Line 854"/>
                <p:cNvSpPr>
                  <a:spLocks noChangeShapeType="1"/>
                </p:cNvSpPr>
                <p:nvPr/>
              </p:nvSpPr>
              <p:spPr bwMode="auto">
                <a:xfrm flipV="1">
                  <a:off x="827" y="2749"/>
                  <a:ext cx="14" cy="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8" name="Line 855"/>
                <p:cNvSpPr>
                  <a:spLocks noChangeShapeType="1"/>
                </p:cNvSpPr>
                <p:nvPr/>
              </p:nvSpPr>
              <p:spPr bwMode="auto">
                <a:xfrm flipV="1">
                  <a:off x="850" y="2730"/>
                  <a:ext cx="13" cy="1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9" name="Line 856"/>
                <p:cNvSpPr>
                  <a:spLocks noChangeShapeType="1"/>
                </p:cNvSpPr>
                <p:nvPr/>
              </p:nvSpPr>
              <p:spPr bwMode="auto">
                <a:xfrm flipV="1">
                  <a:off x="869" y="2717"/>
                  <a:ext cx="15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0" name="Line 857"/>
                <p:cNvSpPr>
                  <a:spLocks noChangeShapeType="1"/>
                </p:cNvSpPr>
                <p:nvPr/>
              </p:nvSpPr>
              <p:spPr bwMode="auto">
                <a:xfrm flipV="1">
                  <a:off x="890" y="2702"/>
                  <a:ext cx="19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1" name="Line 858"/>
                <p:cNvSpPr>
                  <a:spLocks noChangeShapeType="1"/>
                </p:cNvSpPr>
                <p:nvPr/>
              </p:nvSpPr>
              <p:spPr bwMode="auto">
                <a:xfrm flipV="1">
                  <a:off x="908" y="2689"/>
                  <a:ext cx="15" cy="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2" name="Line 859"/>
                <p:cNvSpPr>
                  <a:spLocks noChangeShapeType="1"/>
                </p:cNvSpPr>
                <p:nvPr/>
              </p:nvSpPr>
              <p:spPr bwMode="auto">
                <a:xfrm flipV="1">
                  <a:off x="930" y="2674"/>
                  <a:ext cx="14" cy="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3" name="Line 860"/>
                <p:cNvSpPr>
                  <a:spLocks noChangeShapeType="1"/>
                </p:cNvSpPr>
                <p:nvPr/>
              </p:nvSpPr>
              <p:spPr bwMode="auto">
                <a:xfrm flipV="1">
                  <a:off x="951" y="2661"/>
                  <a:ext cx="13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4" name="Line 861"/>
                <p:cNvSpPr>
                  <a:spLocks noChangeShapeType="1"/>
                </p:cNvSpPr>
                <p:nvPr/>
              </p:nvSpPr>
              <p:spPr bwMode="auto">
                <a:xfrm flipV="1">
                  <a:off x="971" y="2645"/>
                  <a:ext cx="15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5" name="Freeform 862"/>
                <p:cNvSpPr>
                  <a:spLocks/>
                </p:cNvSpPr>
                <p:nvPr/>
              </p:nvSpPr>
              <p:spPr bwMode="auto">
                <a:xfrm>
                  <a:off x="992" y="2628"/>
                  <a:ext cx="2" cy="17"/>
                </a:xfrm>
                <a:custGeom>
                  <a:avLst/>
                  <a:gdLst>
                    <a:gd name="T0" fmla="*/ 0 w 2"/>
                    <a:gd name="T1" fmla="*/ 21 h 16"/>
                    <a:gd name="T2" fmla="*/ 2 w 2"/>
                    <a:gd name="T3" fmla="*/ 19 h 16"/>
                    <a:gd name="T4" fmla="*/ 2 w 2"/>
                    <a:gd name="T5" fmla="*/ 0 h 16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" h="16">
                      <a:moveTo>
                        <a:pt x="0" y="16"/>
                      </a:moveTo>
                      <a:lnTo>
                        <a:pt x="2" y="14"/>
                      </a:lnTo>
                      <a:lnTo>
                        <a:pt x="2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6" name="Line 863"/>
                <p:cNvSpPr>
                  <a:spLocks noChangeShapeType="1"/>
                </p:cNvSpPr>
                <p:nvPr/>
              </p:nvSpPr>
              <p:spPr bwMode="auto">
                <a:xfrm flipV="1">
                  <a:off x="994" y="2600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7" name="Line 864"/>
                <p:cNvSpPr>
                  <a:spLocks noChangeShapeType="1"/>
                </p:cNvSpPr>
                <p:nvPr/>
              </p:nvSpPr>
              <p:spPr bwMode="auto">
                <a:xfrm flipV="1">
                  <a:off x="994" y="2577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8" name="Line 865"/>
                <p:cNvSpPr>
                  <a:spLocks noChangeShapeType="1"/>
                </p:cNvSpPr>
                <p:nvPr/>
              </p:nvSpPr>
              <p:spPr bwMode="auto">
                <a:xfrm flipV="1">
                  <a:off x="994" y="2550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9" name="Line 866"/>
                <p:cNvSpPr>
                  <a:spLocks noChangeShapeType="1"/>
                </p:cNvSpPr>
                <p:nvPr/>
              </p:nvSpPr>
              <p:spPr bwMode="auto">
                <a:xfrm flipV="1">
                  <a:off x="994" y="2526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0" name="Line 867"/>
                <p:cNvSpPr>
                  <a:spLocks noChangeShapeType="1"/>
                </p:cNvSpPr>
                <p:nvPr/>
              </p:nvSpPr>
              <p:spPr bwMode="auto">
                <a:xfrm flipV="1">
                  <a:off x="994" y="2502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1" name="Line 868"/>
                <p:cNvSpPr>
                  <a:spLocks noChangeShapeType="1"/>
                </p:cNvSpPr>
                <p:nvPr/>
              </p:nvSpPr>
              <p:spPr bwMode="auto">
                <a:xfrm flipV="1">
                  <a:off x="994" y="2475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2" name="Freeform 869"/>
                <p:cNvSpPr>
                  <a:spLocks/>
                </p:cNvSpPr>
                <p:nvPr/>
              </p:nvSpPr>
              <p:spPr bwMode="auto">
                <a:xfrm>
                  <a:off x="994" y="2457"/>
                  <a:ext cx="9" cy="17"/>
                </a:xfrm>
                <a:custGeom>
                  <a:avLst/>
                  <a:gdLst>
                    <a:gd name="T0" fmla="*/ 0 w 8"/>
                    <a:gd name="T1" fmla="*/ 28 h 15"/>
                    <a:gd name="T2" fmla="*/ 0 w 8"/>
                    <a:gd name="T3" fmla="*/ 25 h 15"/>
                    <a:gd name="T4" fmla="*/ 8 w 8"/>
                    <a:gd name="T5" fmla="*/ 0 h 15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8" h="15">
                      <a:moveTo>
                        <a:pt x="0" y="15"/>
                      </a:moveTo>
                      <a:lnTo>
                        <a:pt x="0" y="13"/>
                      </a:lnTo>
                      <a:lnTo>
                        <a:pt x="8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3" name="Line 870"/>
                <p:cNvSpPr>
                  <a:spLocks noChangeShapeType="1"/>
                </p:cNvSpPr>
                <p:nvPr/>
              </p:nvSpPr>
              <p:spPr bwMode="auto">
                <a:xfrm flipV="1">
                  <a:off x="1005" y="2432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4" name="Line 871"/>
                <p:cNvSpPr>
                  <a:spLocks noChangeShapeType="1"/>
                </p:cNvSpPr>
                <p:nvPr/>
              </p:nvSpPr>
              <p:spPr bwMode="auto">
                <a:xfrm flipV="1">
                  <a:off x="1014" y="2410"/>
                  <a:ext cx="10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5" name="Line 872"/>
                <p:cNvSpPr>
                  <a:spLocks noChangeShapeType="1"/>
                </p:cNvSpPr>
                <p:nvPr/>
              </p:nvSpPr>
              <p:spPr bwMode="auto">
                <a:xfrm flipV="1">
                  <a:off x="1028" y="2388"/>
                  <a:ext cx="3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6" name="Line 873"/>
                <p:cNvSpPr>
                  <a:spLocks noChangeShapeType="1"/>
                </p:cNvSpPr>
                <p:nvPr/>
              </p:nvSpPr>
              <p:spPr bwMode="auto">
                <a:xfrm flipV="1">
                  <a:off x="1039" y="2371"/>
                  <a:ext cx="1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7" name="Line 874"/>
                <p:cNvSpPr>
                  <a:spLocks noChangeShapeType="1"/>
                </p:cNvSpPr>
                <p:nvPr/>
              </p:nvSpPr>
              <p:spPr bwMode="auto">
                <a:xfrm flipV="1">
                  <a:off x="1056" y="2344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8" name="Line 875"/>
                <p:cNvSpPr>
                  <a:spLocks noChangeShapeType="1"/>
                </p:cNvSpPr>
                <p:nvPr/>
              </p:nvSpPr>
              <p:spPr bwMode="auto">
                <a:xfrm flipV="1">
                  <a:off x="1062" y="2320"/>
                  <a:ext cx="1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9" name="Line 876"/>
                <p:cNvSpPr>
                  <a:spLocks noChangeShapeType="1"/>
                </p:cNvSpPr>
                <p:nvPr/>
              </p:nvSpPr>
              <p:spPr bwMode="auto">
                <a:xfrm flipV="1">
                  <a:off x="1071" y="2301"/>
                  <a:ext cx="1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30" name="Line 877"/>
                <p:cNvSpPr>
                  <a:spLocks noChangeShapeType="1"/>
                </p:cNvSpPr>
                <p:nvPr/>
              </p:nvSpPr>
              <p:spPr bwMode="auto">
                <a:xfrm flipV="1">
                  <a:off x="1088" y="2277"/>
                  <a:ext cx="1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</p:grpSp>
          <p:grpSp>
            <p:nvGrpSpPr>
              <p:cNvPr id="22539" name="Group 878"/>
              <p:cNvGrpSpPr>
                <a:grpSpLocks/>
              </p:cNvGrpSpPr>
              <p:nvPr/>
            </p:nvGrpSpPr>
            <p:grpSpPr bwMode="auto">
              <a:xfrm>
                <a:off x="4832" y="3317"/>
                <a:ext cx="28" cy="31"/>
                <a:chOff x="4832" y="3317"/>
                <a:chExt cx="28" cy="31"/>
              </a:xfrm>
            </p:grpSpPr>
            <p:sp>
              <p:nvSpPr>
                <p:cNvPr id="62" name="Line 879"/>
                <p:cNvSpPr>
                  <a:spLocks noChangeShapeType="1"/>
                </p:cNvSpPr>
                <p:nvPr/>
              </p:nvSpPr>
              <p:spPr bwMode="auto">
                <a:xfrm>
                  <a:off x="4824" y="3317"/>
                  <a:ext cx="12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3" name="Line 880"/>
                <p:cNvSpPr>
                  <a:spLocks noChangeShapeType="1"/>
                </p:cNvSpPr>
                <p:nvPr/>
              </p:nvSpPr>
              <p:spPr bwMode="auto">
                <a:xfrm>
                  <a:off x="4848" y="3337"/>
                  <a:ext cx="22" cy="15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</p:grpSp>
          <p:grpSp>
            <p:nvGrpSpPr>
              <p:cNvPr id="22540" name="Group 881"/>
              <p:cNvGrpSpPr>
                <a:grpSpLocks/>
              </p:cNvGrpSpPr>
              <p:nvPr/>
            </p:nvGrpSpPr>
            <p:grpSpPr bwMode="auto">
              <a:xfrm>
                <a:off x="3752" y="3354"/>
                <a:ext cx="1173" cy="341"/>
                <a:chOff x="3752" y="3354"/>
                <a:chExt cx="1173" cy="341"/>
              </a:xfrm>
            </p:grpSpPr>
            <p:sp>
              <p:nvSpPr>
                <p:cNvPr id="14" name="Freeform 882"/>
                <p:cNvSpPr>
                  <a:spLocks/>
                </p:cNvSpPr>
                <p:nvPr/>
              </p:nvSpPr>
              <p:spPr bwMode="auto">
                <a:xfrm>
                  <a:off x="4382" y="3624"/>
                  <a:ext cx="10" cy="10"/>
                </a:xfrm>
                <a:custGeom>
                  <a:avLst/>
                  <a:gdLst>
                    <a:gd name="T0" fmla="*/ 0 w 11"/>
                    <a:gd name="T1" fmla="*/ 0 h 9"/>
                    <a:gd name="T2" fmla="*/ 2 w 11"/>
                    <a:gd name="T3" fmla="*/ 0 h 9"/>
                    <a:gd name="T4" fmla="*/ 11 w 11"/>
                    <a:gd name="T5" fmla="*/ 37 h 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1" h="9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11" y="9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5" name="Line 883"/>
                <p:cNvSpPr>
                  <a:spLocks noChangeShapeType="1"/>
                </p:cNvSpPr>
                <p:nvPr/>
              </p:nvSpPr>
              <p:spPr bwMode="auto">
                <a:xfrm>
                  <a:off x="4400" y="3634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6" name="Line 884"/>
                <p:cNvSpPr>
                  <a:spLocks noChangeShapeType="1"/>
                </p:cNvSpPr>
                <p:nvPr/>
              </p:nvSpPr>
              <p:spPr bwMode="auto">
                <a:xfrm>
                  <a:off x="4416" y="3654"/>
                  <a:ext cx="1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7" name="Freeform 885"/>
                <p:cNvSpPr>
                  <a:spLocks/>
                </p:cNvSpPr>
                <p:nvPr/>
              </p:nvSpPr>
              <p:spPr bwMode="auto">
                <a:xfrm>
                  <a:off x="4435" y="3671"/>
                  <a:ext cx="15" cy="16"/>
                </a:xfrm>
                <a:custGeom>
                  <a:avLst/>
                  <a:gdLst>
                    <a:gd name="T0" fmla="*/ 0 w 13"/>
                    <a:gd name="T1" fmla="*/ 0 h 9"/>
                    <a:gd name="T2" fmla="*/ 14 w 13"/>
                    <a:gd name="T3" fmla="*/ 158 h 9"/>
                    <a:gd name="T4" fmla="*/ 18 w 13"/>
                    <a:gd name="T5" fmla="*/ 158 h 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9">
                      <a:moveTo>
                        <a:pt x="0" y="0"/>
                      </a:moveTo>
                      <a:lnTo>
                        <a:pt x="9" y="9"/>
                      </a:lnTo>
                      <a:lnTo>
                        <a:pt x="13" y="9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8" name="Line 886"/>
                <p:cNvSpPr>
                  <a:spLocks noChangeShapeType="1"/>
                </p:cNvSpPr>
                <p:nvPr/>
              </p:nvSpPr>
              <p:spPr bwMode="auto">
                <a:xfrm>
                  <a:off x="4457" y="3681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9" name="Line 887"/>
                <p:cNvSpPr>
                  <a:spLocks noChangeShapeType="1"/>
                </p:cNvSpPr>
                <p:nvPr/>
              </p:nvSpPr>
              <p:spPr bwMode="auto">
                <a:xfrm>
                  <a:off x="4482" y="3681"/>
                  <a:ext cx="21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0" name="Line 888"/>
                <p:cNvSpPr>
                  <a:spLocks noChangeShapeType="1"/>
                </p:cNvSpPr>
                <p:nvPr/>
              </p:nvSpPr>
              <p:spPr bwMode="auto">
                <a:xfrm>
                  <a:off x="4503" y="3681"/>
                  <a:ext cx="22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1" name="Line 889"/>
                <p:cNvSpPr>
                  <a:spLocks noChangeShapeType="1"/>
                </p:cNvSpPr>
                <p:nvPr/>
              </p:nvSpPr>
              <p:spPr bwMode="auto">
                <a:xfrm>
                  <a:off x="4532" y="3686"/>
                  <a:ext cx="14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2" name="Line 890"/>
                <p:cNvSpPr>
                  <a:spLocks noChangeShapeType="1"/>
                </p:cNvSpPr>
                <p:nvPr/>
              </p:nvSpPr>
              <p:spPr bwMode="auto">
                <a:xfrm>
                  <a:off x="4557" y="3686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3" name="Line 891"/>
                <p:cNvSpPr>
                  <a:spLocks noChangeShapeType="1"/>
                </p:cNvSpPr>
                <p:nvPr/>
              </p:nvSpPr>
              <p:spPr bwMode="auto">
                <a:xfrm>
                  <a:off x="4582" y="3688"/>
                  <a:ext cx="18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4" name="Line 892"/>
                <p:cNvSpPr>
                  <a:spLocks noChangeShapeType="1"/>
                </p:cNvSpPr>
                <p:nvPr/>
              </p:nvSpPr>
              <p:spPr bwMode="auto">
                <a:xfrm>
                  <a:off x="4603" y="3688"/>
                  <a:ext cx="19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5" name="Line 893"/>
                <p:cNvSpPr>
                  <a:spLocks noChangeShapeType="1"/>
                </p:cNvSpPr>
                <p:nvPr/>
              </p:nvSpPr>
              <p:spPr bwMode="auto">
                <a:xfrm>
                  <a:off x="4631" y="3689"/>
                  <a:ext cx="1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6" name="Line 894"/>
                <p:cNvSpPr>
                  <a:spLocks noChangeShapeType="1"/>
                </p:cNvSpPr>
                <p:nvPr/>
              </p:nvSpPr>
              <p:spPr bwMode="auto">
                <a:xfrm>
                  <a:off x="4657" y="3689"/>
                  <a:ext cx="18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7" name="Line 895"/>
                <p:cNvSpPr>
                  <a:spLocks noChangeShapeType="1"/>
                </p:cNvSpPr>
                <p:nvPr/>
              </p:nvSpPr>
              <p:spPr bwMode="auto">
                <a:xfrm>
                  <a:off x="4685" y="3689"/>
                  <a:ext cx="10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8" name="Line 896"/>
                <p:cNvSpPr>
                  <a:spLocks noChangeShapeType="1"/>
                </p:cNvSpPr>
                <p:nvPr/>
              </p:nvSpPr>
              <p:spPr bwMode="auto">
                <a:xfrm>
                  <a:off x="4706" y="3689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9" name="Line 897"/>
                <p:cNvSpPr>
                  <a:spLocks noChangeShapeType="1"/>
                </p:cNvSpPr>
                <p:nvPr/>
              </p:nvSpPr>
              <p:spPr bwMode="auto">
                <a:xfrm>
                  <a:off x="4731" y="3689"/>
                  <a:ext cx="19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0" name="Line 898"/>
                <p:cNvSpPr>
                  <a:spLocks noChangeShapeType="1"/>
                </p:cNvSpPr>
                <p:nvPr/>
              </p:nvSpPr>
              <p:spPr bwMode="auto">
                <a:xfrm>
                  <a:off x="4757" y="3689"/>
                  <a:ext cx="17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1" name="Line 899"/>
                <p:cNvSpPr>
                  <a:spLocks noChangeShapeType="1"/>
                </p:cNvSpPr>
                <p:nvPr/>
              </p:nvSpPr>
              <p:spPr bwMode="auto">
                <a:xfrm>
                  <a:off x="4277" y="3621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2" name="Freeform 900"/>
                <p:cNvSpPr>
                  <a:spLocks/>
                </p:cNvSpPr>
                <p:nvPr/>
              </p:nvSpPr>
              <p:spPr bwMode="auto">
                <a:xfrm>
                  <a:off x="4277" y="3642"/>
                  <a:ext cx="0" cy="8"/>
                </a:xfrm>
                <a:custGeom>
                  <a:avLst/>
                  <a:gdLst>
                    <a:gd name="T0" fmla="*/ 0 w 3"/>
                    <a:gd name="T1" fmla="*/ 0 h 13"/>
                    <a:gd name="T2" fmla="*/ 0 w 3"/>
                    <a:gd name="T3" fmla="*/ 8 h 13"/>
                    <a:gd name="T4" fmla="*/ 0 w 3"/>
                    <a:gd name="T5" fmla="*/ 8 h 1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" h="13">
                      <a:moveTo>
                        <a:pt x="3" y="0"/>
                      </a:moveTo>
                      <a:lnTo>
                        <a:pt x="3" y="13"/>
                      </a:lnTo>
                      <a:lnTo>
                        <a:pt x="0" y="13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3" name="Line 901"/>
                <p:cNvSpPr>
                  <a:spLocks noChangeShapeType="1"/>
                </p:cNvSpPr>
                <p:nvPr/>
              </p:nvSpPr>
              <p:spPr bwMode="auto">
                <a:xfrm flipH="1">
                  <a:off x="4252" y="3658"/>
                  <a:ext cx="18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4" name="Line 902"/>
                <p:cNvSpPr>
                  <a:spLocks noChangeShapeType="1"/>
                </p:cNvSpPr>
                <p:nvPr/>
              </p:nvSpPr>
              <p:spPr bwMode="auto">
                <a:xfrm flipH="1">
                  <a:off x="4226" y="3658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5" name="Line 903"/>
                <p:cNvSpPr>
                  <a:spLocks noChangeShapeType="1"/>
                </p:cNvSpPr>
                <p:nvPr/>
              </p:nvSpPr>
              <p:spPr bwMode="auto">
                <a:xfrm flipH="1" flipV="1">
                  <a:off x="4212" y="3642"/>
                  <a:ext cx="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6" name="Line 904"/>
                <p:cNvSpPr>
                  <a:spLocks noChangeShapeType="1"/>
                </p:cNvSpPr>
                <p:nvPr/>
              </p:nvSpPr>
              <p:spPr bwMode="auto">
                <a:xfrm flipH="1" flipV="1">
                  <a:off x="4200" y="3621"/>
                  <a:ext cx="4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7" name="Line 905"/>
                <p:cNvSpPr>
                  <a:spLocks noChangeShapeType="1"/>
                </p:cNvSpPr>
                <p:nvPr/>
              </p:nvSpPr>
              <p:spPr bwMode="auto">
                <a:xfrm flipH="1" flipV="1">
                  <a:off x="4187" y="3597"/>
                  <a:ext cx="8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8" name="Line 906"/>
                <p:cNvSpPr>
                  <a:spLocks noChangeShapeType="1"/>
                </p:cNvSpPr>
                <p:nvPr/>
              </p:nvSpPr>
              <p:spPr bwMode="auto">
                <a:xfrm flipH="1" flipV="1">
                  <a:off x="4173" y="3577"/>
                  <a:ext cx="1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9" name="Freeform 907"/>
                <p:cNvSpPr>
                  <a:spLocks/>
                </p:cNvSpPr>
                <p:nvPr/>
              </p:nvSpPr>
              <p:spPr bwMode="auto">
                <a:xfrm>
                  <a:off x="4155" y="3560"/>
                  <a:ext cx="15" cy="7"/>
                </a:xfrm>
                <a:custGeom>
                  <a:avLst/>
                  <a:gdLst>
                    <a:gd name="T0" fmla="*/ 70 w 11"/>
                    <a:gd name="T1" fmla="*/ 1 h 11"/>
                    <a:gd name="T2" fmla="*/ 32 w 11"/>
                    <a:gd name="T3" fmla="*/ 0 h 11"/>
                    <a:gd name="T4" fmla="*/ 0 w 11"/>
                    <a:gd name="T5" fmla="*/ 0 h 11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1" h="11">
                      <a:moveTo>
                        <a:pt x="11" y="11"/>
                      </a:moveTo>
                      <a:lnTo>
                        <a:pt x="5" y="0"/>
                      </a:lnTo>
                      <a:lnTo>
                        <a:pt x="0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0" name="Line 908"/>
                <p:cNvSpPr>
                  <a:spLocks noChangeShapeType="1"/>
                </p:cNvSpPr>
                <p:nvPr/>
              </p:nvSpPr>
              <p:spPr bwMode="auto">
                <a:xfrm flipH="1">
                  <a:off x="4130" y="3560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1" name="Line 909"/>
                <p:cNvSpPr>
                  <a:spLocks noChangeShapeType="1"/>
                </p:cNvSpPr>
                <p:nvPr/>
              </p:nvSpPr>
              <p:spPr bwMode="auto">
                <a:xfrm flipH="1">
                  <a:off x="4106" y="3560"/>
                  <a:ext cx="18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2" name="Line 910"/>
                <p:cNvSpPr>
                  <a:spLocks noChangeShapeType="1"/>
                </p:cNvSpPr>
                <p:nvPr/>
              </p:nvSpPr>
              <p:spPr bwMode="auto">
                <a:xfrm flipH="1">
                  <a:off x="4081" y="3560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3" name="Line 911"/>
                <p:cNvSpPr>
                  <a:spLocks noChangeShapeType="1"/>
                </p:cNvSpPr>
                <p:nvPr/>
              </p:nvSpPr>
              <p:spPr bwMode="auto">
                <a:xfrm flipH="1">
                  <a:off x="4055" y="3560"/>
                  <a:ext cx="22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4" name="Line 912"/>
                <p:cNvSpPr>
                  <a:spLocks noChangeShapeType="1"/>
                </p:cNvSpPr>
                <p:nvPr/>
              </p:nvSpPr>
              <p:spPr bwMode="auto">
                <a:xfrm flipH="1">
                  <a:off x="4033" y="3560"/>
                  <a:ext cx="19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5" name="Line 913"/>
                <p:cNvSpPr>
                  <a:spLocks noChangeShapeType="1"/>
                </p:cNvSpPr>
                <p:nvPr/>
              </p:nvSpPr>
              <p:spPr bwMode="auto">
                <a:xfrm flipH="1">
                  <a:off x="4008" y="3560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6" name="Line 914"/>
                <p:cNvSpPr>
                  <a:spLocks noChangeShapeType="1"/>
                </p:cNvSpPr>
                <p:nvPr/>
              </p:nvSpPr>
              <p:spPr bwMode="auto">
                <a:xfrm flipH="1">
                  <a:off x="3984" y="3560"/>
                  <a:ext cx="19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7" name="Line 915"/>
                <p:cNvSpPr>
                  <a:spLocks noChangeShapeType="1"/>
                </p:cNvSpPr>
                <p:nvPr/>
              </p:nvSpPr>
              <p:spPr bwMode="auto">
                <a:xfrm flipH="1">
                  <a:off x="3959" y="3560"/>
                  <a:ext cx="1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8" name="Line 916"/>
                <p:cNvSpPr>
                  <a:spLocks noChangeShapeType="1"/>
                </p:cNvSpPr>
                <p:nvPr/>
              </p:nvSpPr>
              <p:spPr bwMode="auto">
                <a:xfrm flipH="1">
                  <a:off x="3934" y="3560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9" name="Line 917"/>
                <p:cNvSpPr>
                  <a:spLocks noChangeShapeType="1"/>
                </p:cNvSpPr>
                <p:nvPr/>
              </p:nvSpPr>
              <p:spPr bwMode="auto">
                <a:xfrm flipH="1">
                  <a:off x="3906" y="3560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0" name="Freeform 918"/>
                <p:cNvSpPr>
                  <a:spLocks/>
                </p:cNvSpPr>
                <p:nvPr/>
              </p:nvSpPr>
              <p:spPr bwMode="auto">
                <a:xfrm>
                  <a:off x="3885" y="3552"/>
                  <a:ext cx="21" cy="16"/>
                </a:xfrm>
                <a:custGeom>
                  <a:avLst/>
                  <a:gdLst>
                    <a:gd name="T0" fmla="*/ 28 w 15"/>
                    <a:gd name="T1" fmla="*/ 443 h 7"/>
                    <a:gd name="T2" fmla="*/ 20 w 15"/>
                    <a:gd name="T3" fmla="*/ 443 h 7"/>
                    <a:gd name="T4" fmla="*/ 0 w 15"/>
                    <a:gd name="T5" fmla="*/ 0 h 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5" h="7">
                      <a:moveTo>
                        <a:pt x="15" y="7"/>
                      </a:moveTo>
                      <a:lnTo>
                        <a:pt x="11" y="7"/>
                      </a:lnTo>
                      <a:lnTo>
                        <a:pt x="0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1" name="Line 919"/>
                <p:cNvSpPr>
                  <a:spLocks noChangeShapeType="1"/>
                </p:cNvSpPr>
                <p:nvPr/>
              </p:nvSpPr>
              <p:spPr bwMode="auto">
                <a:xfrm flipH="1" flipV="1">
                  <a:off x="3860" y="3541"/>
                  <a:ext cx="18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2" name="Line 920"/>
                <p:cNvSpPr>
                  <a:spLocks noChangeShapeType="1"/>
                </p:cNvSpPr>
                <p:nvPr/>
              </p:nvSpPr>
              <p:spPr bwMode="auto">
                <a:xfrm flipH="1" flipV="1">
                  <a:off x="3837" y="3528"/>
                  <a:ext cx="19" cy="5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3" name="Line 921"/>
                <p:cNvSpPr>
                  <a:spLocks noChangeShapeType="1"/>
                </p:cNvSpPr>
                <p:nvPr/>
              </p:nvSpPr>
              <p:spPr bwMode="auto">
                <a:xfrm flipH="1">
                  <a:off x="3821" y="3524"/>
                  <a:ext cx="10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4" name="Line 922"/>
                <p:cNvSpPr>
                  <a:spLocks noChangeShapeType="1"/>
                </p:cNvSpPr>
                <p:nvPr/>
              </p:nvSpPr>
              <p:spPr bwMode="auto">
                <a:xfrm flipH="1">
                  <a:off x="3806" y="3542"/>
                  <a:ext cx="7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5" name="Line 923"/>
                <p:cNvSpPr>
                  <a:spLocks noChangeShapeType="1"/>
                </p:cNvSpPr>
                <p:nvPr/>
              </p:nvSpPr>
              <p:spPr bwMode="auto">
                <a:xfrm flipH="1">
                  <a:off x="3788" y="3560"/>
                  <a:ext cx="11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6" name="Line 924"/>
                <p:cNvSpPr>
                  <a:spLocks noChangeShapeType="1"/>
                </p:cNvSpPr>
                <p:nvPr/>
              </p:nvSpPr>
              <p:spPr bwMode="auto">
                <a:xfrm flipH="1">
                  <a:off x="3764" y="3577"/>
                  <a:ext cx="18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7" name="Line 925"/>
                <p:cNvSpPr>
                  <a:spLocks noChangeShapeType="1"/>
                </p:cNvSpPr>
                <p:nvPr/>
              </p:nvSpPr>
              <p:spPr bwMode="auto">
                <a:xfrm flipH="1">
                  <a:off x="3752" y="3593"/>
                  <a:ext cx="13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8" name="Line 926"/>
                <p:cNvSpPr>
                  <a:spLocks noChangeShapeType="1"/>
                </p:cNvSpPr>
                <p:nvPr/>
              </p:nvSpPr>
              <p:spPr bwMode="auto">
                <a:xfrm>
                  <a:off x="4863" y="3354"/>
                  <a:ext cx="14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9" name="Line 927"/>
                <p:cNvSpPr>
                  <a:spLocks noChangeShapeType="1"/>
                </p:cNvSpPr>
                <p:nvPr/>
              </p:nvSpPr>
              <p:spPr bwMode="auto">
                <a:xfrm>
                  <a:off x="4884" y="3366"/>
                  <a:ext cx="3" cy="14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0" name="Line 928"/>
                <p:cNvSpPr>
                  <a:spLocks noChangeShapeType="1"/>
                </p:cNvSpPr>
                <p:nvPr/>
              </p:nvSpPr>
              <p:spPr bwMode="auto">
                <a:xfrm>
                  <a:off x="4902" y="3389"/>
                  <a:ext cx="11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1" name="Line 929"/>
                <p:cNvSpPr>
                  <a:spLocks noChangeShapeType="1"/>
                </p:cNvSpPr>
                <p:nvPr/>
              </p:nvSpPr>
              <p:spPr bwMode="auto">
                <a:xfrm>
                  <a:off x="4919" y="3403"/>
                  <a:ext cx="11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</p:grpSp>
        </p:grpSp>
      </p:grpSp>
      <p:sp>
        <p:nvSpPr>
          <p:cNvPr id="22533" name="Text Box 2"/>
          <p:cNvSpPr txBox="1">
            <a:spLocks noChangeArrowheads="1"/>
          </p:cNvSpPr>
          <p:nvPr/>
        </p:nvSpPr>
        <p:spPr bwMode="auto">
          <a:xfrm>
            <a:off x="2382862" y="533400"/>
            <a:ext cx="660873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98" tIns="48850" rIns="97698" bIns="48850" anchor="ctr"/>
          <a:lstStyle>
            <a:lvl1pPr marL="381000" indent="-379413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SzPct val="100000"/>
            </a:pPr>
            <a:r>
              <a:rPr lang="lv-LV" altLang="lv-LV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Kritēriji mēnešalgas noteikšanai</a:t>
            </a:r>
          </a:p>
        </p:txBody>
      </p:sp>
      <p:sp>
        <p:nvSpPr>
          <p:cNvPr id="22534" name="Номер слайда 538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53702D-62B7-4AF5-A2F4-6BDEA18A31F1}" type="slidenum">
              <a:rPr lang="en-US" altLang="lv-LV" sz="1200">
                <a:solidFill>
                  <a:srgbClr val="898989"/>
                </a:solidFill>
              </a:rPr>
              <a:pPr/>
              <a:t>5</a:t>
            </a:fld>
            <a:endParaRPr lang="en-US" altLang="lv-LV" sz="1200">
              <a:solidFill>
                <a:srgbClr val="89898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5585" y="1743279"/>
            <a:ext cx="80256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Funkcionālie (amata) kritēriji</a:t>
            </a:r>
          </a:p>
          <a:p>
            <a:pPr algn="ctr"/>
            <a:endParaRPr lang="lv-LV" sz="2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Pieeja valsts noslēpumam [0-3 punkti]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Korupcijas riski [0-4 punkti]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Riski dzīvībai un veselībai [1-4 punkti]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Intensitāte [0-9 punkti]</a:t>
            </a:r>
          </a:p>
          <a:p>
            <a:endParaRPr lang="lv-LV" sz="2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lv-LV" sz="2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Individuālais kritērijs</a:t>
            </a:r>
          </a:p>
          <a:p>
            <a:endParaRPr lang="lv-LV" sz="2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Izdiena [8 izdienas grupas, par katru izdienas grupu papildus 5 </a:t>
            </a:r>
            <a:r>
              <a:rPr lang="lv-LV" sz="24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euro</a:t>
            </a: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] </a:t>
            </a:r>
          </a:p>
        </p:txBody>
      </p:sp>
    </p:spTree>
    <p:extLst>
      <p:ext uri="{BB962C8B-B14F-4D97-AF65-F5344CB8AC3E}">
        <p14:creationId xmlns:p14="http://schemas.microsoft.com/office/powerpoint/2010/main" val="275587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31" name="Group 405"/>
          <p:cNvGrpSpPr>
            <a:grpSpLocks/>
          </p:cNvGrpSpPr>
          <p:nvPr/>
        </p:nvGrpSpPr>
        <p:grpSpPr bwMode="auto">
          <a:xfrm>
            <a:off x="1158875" y="2541588"/>
            <a:ext cx="2632075" cy="2462212"/>
            <a:chOff x="309" y="1162"/>
            <a:chExt cx="1830" cy="1769"/>
          </a:xfrm>
        </p:grpSpPr>
        <p:sp>
          <p:nvSpPr>
            <p:cNvPr id="331" name="Line 406"/>
            <p:cNvSpPr>
              <a:spLocks noChangeShapeType="1"/>
            </p:cNvSpPr>
            <p:nvPr/>
          </p:nvSpPr>
          <p:spPr bwMode="auto">
            <a:xfrm flipV="1">
              <a:off x="1073" y="2256"/>
              <a:ext cx="4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2" name="Line 407"/>
            <p:cNvSpPr>
              <a:spLocks noChangeShapeType="1"/>
            </p:cNvSpPr>
            <p:nvPr/>
          </p:nvSpPr>
          <p:spPr bwMode="auto">
            <a:xfrm flipV="1">
              <a:off x="1084" y="2233"/>
              <a:ext cx="1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3" name="Line 408"/>
            <p:cNvSpPr>
              <a:spLocks noChangeShapeType="1"/>
            </p:cNvSpPr>
            <p:nvPr/>
          </p:nvSpPr>
          <p:spPr bwMode="auto">
            <a:xfrm flipV="1">
              <a:off x="1095" y="2214"/>
              <a:ext cx="7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4" name="Line 409"/>
            <p:cNvSpPr>
              <a:spLocks noChangeShapeType="1"/>
            </p:cNvSpPr>
            <p:nvPr/>
          </p:nvSpPr>
          <p:spPr bwMode="auto">
            <a:xfrm flipV="1">
              <a:off x="1109" y="2190"/>
              <a:ext cx="3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5" name="Line 410"/>
            <p:cNvSpPr>
              <a:spLocks noChangeShapeType="1"/>
            </p:cNvSpPr>
            <p:nvPr/>
          </p:nvSpPr>
          <p:spPr bwMode="auto">
            <a:xfrm flipV="1">
              <a:off x="1117" y="2168"/>
              <a:ext cx="1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6" name="Line 411"/>
            <p:cNvSpPr>
              <a:spLocks noChangeShapeType="1"/>
            </p:cNvSpPr>
            <p:nvPr/>
          </p:nvSpPr>
          <p:spPr bwMode="auto">
            <a:xfrm flipV="1">
              <a:off x="1130" y="2146"/>
              <a:ext cx="8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7" name="Line 412"/>
            <p:cNvSpPr>
              <a:spLocks noChangeShapeType="1"/>
            </p:cNvSpPr>
            <p:nvPr/>
          </p:nvSpPr>
          <p:spPr bwMode="auto">
            <a:xfrm flipV="1">
              <a:off x="1143" y="2141"/>
              <a:ext cx="17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8" name="Line 413"/>
            <p:cNvSpPr>
              <a:spLocks noChangeShapeType="1"/>
            </p:cNvSpPr>
            <p:nvPr/>
          </p:nvSpPr>
          <p:spPr bwMode="auto">
            <a:xfrm flipV="1">
              <a:off x="1169" y="2141"/>
              <a:ext cx="18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39" name="Line 414"/>
            <p:cNvSpPr>
              <a:spLocks noChangeShapeType="1"/>
            </p:cNvSpPr>
            <p:nvPr/>
          </p:nvSpPr>
          <p:spPr bwMode="auto">
            <a:xfrm flipV="1">
              <a:off x="1196" y="2136"/>
              <a:ext cx="1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0" name="Line 415"/>
            <p:cNvSpPr>
              <a:spLocks noChangeShapeType="1"/>
            </p:cNvSpPr>
            <p:nvPr/>
          </p:nvSpPr>
          <p:spPr bwMode="auto">
            <a:xfrm flipV="1">
              <a:off x="1220" y="2131"/>
              <a:ext cx="20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1" name="Freeform 416"/>
            <p:cNvSpPr>
              <a:spLocks/>
            </p:cNvSpPr>
            <p:nvPr/>
          </p:nvSpPr>
          <p:spPr bwMode="auto">
            <a:xfrm>
              <a:off x="1244" y="2123"/>
              <a:ext cx="14" cy="8"/>
            </a:xfrm>
            <a:custGeom>
              <a:avLst/>
              <a:gdLst>
                <a:gd name="T0" fmla="*/ 0 w 13"/>
                <a:gd name="T1" fmla="*/ 3 h 7"/>
                <a:gd name="T2" fmla="*/ 11 w 13"/>
                <a:gd name="T3" fmla="*/ 3 h 7"/>
                <a:gd name="T4" fmla="*/ 13 w 13"/>
                <a:gd name="T5" fmla="*/ 0 h 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" h="7">
                  <a:moveTo>
                    <a:pt x="0" y="7"/>
                  </a:moveTo>
                  <a:lnTo>
                    <a:pt x="11" y="5"/>
                  </a:lnTo>
                  <a:lnTo>
                    <a:pt x="13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2" name="Line 417"/>
            <p:cNvSpPr>
              <a:spLocks noChangeShapeType="1"/>
            </p:cNvSpPr>
            <p:nvPr/>
          </p:nvSpPr>
          <p:spPr bwMode="auto">
            <a:xfrm flipV="1">
              <a:off x="1259" y="2103"/>
              <a:ext cx="6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3" name="Line 418"/>
            <p:cNvSpPr>
              <a:spLocks noChangeShapeType="1"/>
            </p:cNvSpPr>
            <p:nvPr/>
          </p:nvSpPr>
          <p:spPr bwMode="auto">
            <a:xfrm flipV="1">
              <a:off x="1269" y="2076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4" name="Line 419"/>
            <p:cNvSpPr>
              <a:spLocks noChangeShapeType="1"/>
            </p:cNvSpPr>
            <p:nvPr/>
          </p:nvSpPr>
          <p:spPr bwMode="auto">
            <a:xfrm flipV="1">
              <a:off x="1273" y="2052"/>
              <a:ext cx="4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5" name="Line 420"/>
            <p:cNvSpPr>
              <a:spLocks noChangeShapeType="1"/>
            </p:cNvSpPr>
            <p:nvPr/>
          </p:nvSpPr>
          <p:spPr bwMode="auto">
            <a:xfrm flipV="1">
              <a:off x="1282" y="2028"/>
              <a:ext cx="0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6" name="Line 421"/>
            <p:cNvSpPr>
              <a:spLocks noChangeShapeType="1"/>
            </p:cNvSpPr>
            <p:nvPr/>
          </p:nvSpPr>
          <p:spPr bwMode="auto">
            <a:xfrm flipV="1">
              <a:off x="1287" y="2004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7" name="Freeform 422"/>
            <p:cNvSpPr>
              <a:spLocks/>
            </p:cNvSpPr>
            <p:nvPr/>
          </p:nvSpPr>
          <p:spPr bwMode="auto">
            <a:xfrm>
              <a:off x="1292" y="1981"/>
              <a:ext cx="1" cy="17"/>
            </a:xfrm>
            <a:custGeom>
              <a:avLst/>
              <a:gdLst>
                <a:gd name="T0" fmla="*/ 0 w 6"/>
                <a:gd name="T1" fmla="*/ 37 h 15"/>
                <a:gd name="T2" fmla="*/ 1 w 6"/>
                <a:gd name="T3" fmla="*/ 0 h 15"/>
                <a:gd name="T4" fmla="*/ 1 w 6"/>
                <a:gd name="T5" fmla="*/ 0 h 1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" h="15">
                  <a:moveTo>
                    <a:pt x="0" y="15"/>
                  </a:moveTo>
                  <a:lnTo>
                    <a:pt x="6" y="0"/>
                  </a:lnTo>
                  <a:lnTo>
                    <a:pt x="4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8" name="Line 423"/>
            <p:cNvSpPr>
              <a:spLocks noChangeShapeType="1"/>
            </p:cNvSpPr>
            <p:nvPr/>
          </p:nvSpPr>
          <p:spPr bwMode="auto">
            <a:xfrm flipH="1" flipV="1">
              <a:off x="1273" y="1979"/>
              <a:ext cx="25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49" name="Line 424"/>
            <p:cNvSpPr>
              <a:spLocks noChangeShapeType="1"/>
            </p:cNvSpPr>
            <p:nvPr/>
          </p:nvSpPr>
          <p:spPr bwMode="auto">
            <a:xfrm flipH="1" flipV="1">
              <a:off x="1246" y="1977"/>
              <a:ext cx="15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0" name="Line 425"/>
            <p:cNvSpPr>
              <a:spLocks noChangeShapeType="1"/>
            </p:cNvSpPr>
            <p:nvPr/>
          </p:nvSpPr>
          <p:spPr bwMode="auto">
            <a:xfrm flipH="1" flipV="1">
              <a:off x="1226" y="1973"/>
              <a:ext cx="24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1" name="Line 426"/>
            <p:cNvSpPr>
              <a:spLocks noChangeShapeType="1"/>
            </p:cNvSpPr>
            <p:nvPr/>
          </p:nvSpPr>
          <p:spPr bwMode="auto">
            <a:xfrm flipH="1" flipV="1">
              <a:off x="1198" y="1970"/>
              <a:ext cx="21" cy="2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2" name="Line 427"/>
            <p:cNvSpPr>
              <a:spLocks noChangeShapeType="1"/>
            </p:cNvSpPr>
            <p:nvPr/>
          </p:nvSpPr>
          <p:spPr bwMode="auto">
            <a:xfrm flipH="1" flipV="1">
              <a:off x="1171" y="1970"/>
              <a:ext cx="17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3" name="Line 428"/>
            <p:cNvSpPr>
              <a:spLocks noChangeShapeType="1"/>
            </p:cNvSpPr>
            <p:nvPr/>
          </p:nvSpPr>
          <p:spPr bwMode="auto">
            <a:xfrm flipH="1" flipV="1">
              <a:off x="1153" y="1955"/>
              <a:ext cx="22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4" name="Line 429"/>
            <p:cNvSpPr>
              <a:spLocks noChangeShapeType="1"/>
            </p:cNvSpPr>
            <p:nvPr/>
          </p:nvSpPr>
          <p:spPr bwMode="auto">
            <a:xfrm flipH="1" flipV="1">
              <a:off x="1133" y="1936"/>
              <a:ext cx="19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5" name="Line 430"/>
            <p:cNvSpPr>
              <a:spLocks noChangeShapeType="1"/>
            </p:cNvSpPr>
            <p:nvPr/>
          </p:nvSpPr>
          <p:spPr bwMode="auto">
            <a:xfrm flipH="1" flipV="1">
              <a:off x="1117" y="1918"/>
              <a:ext cx="1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6" name="Line 431"/>
            <p:cNvSpPr>
              <a:spLocks noChangeShapeType="1"/>
            </p:cNvSpPr>
            <p:nvPr/>
          </p:nvSpPr>
          <p:spPr bwMode="auto">
            <a:xfrm flipH="1" flipV="1">
              <a:off x="1099" y="1899"/>
              <a:ext cx="1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7" name="Line 432"/>
            <p:cNvSpPr>
              <a:spLocks noChangeShapeType="1"/>
            </p:cNvSpPr>
            <p:nvPr/>
          </p:nvSpPr>
          <p:spPr bwMode="auto">
            <a:xfrm flipH="1" flipV="1">
              <a:off x="1082" y="1882"/>
              <a:ext cx="2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8" name="Line 433"/>
            <p:cNvSpPr>
              <a:spLocks noChangeShapeType="1"/>
            </p:cNvSpPr>
            <p:nvPr/>
          </p:nvSpPr>
          <p:spPr bwMode="auto">
            <a:xfrm flipH="1" flipV="1">
              <a:off x="1066" y="1865"/>
              <a:ext cx="14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59" name="Line 434"/>
            <p:cNvSpPr>
              <a:spLocks noChangeShapeType="1"/>
            </p:cNvSpPr>
            <p:nvPr/>
          </p:nvSpPr>
          <p:spPr bwMode="auto">
            <a:xfrm flipH="1" flipV="1">
              <a:off x="1046" y="1847"/>
              <a:ext cx="7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0" name="Line 435"/>
            <p:cNvSpPr>
              <a:spLocks noChangeShapeType="1"/>
            </p:cNvSpPr>
            <p:nvPr/>
          </p:nvSpPr>
          <p:spPr bwMode="auto">
            <a:xfrm flipH="1" flipV="1">
              <a:off x="1028" y="1830"/>
              <a:ext cx="1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1" name="Line 436"/>
            <p:cNvSpPr>
              <a:spLocks noChangeShapeType="1"/>
            </p:cNvSpPr>
            <p:nvPr/>
          </p:nvSpPr>
          <p:spPr bwMode="auto">
            <a:xfrm flipH="1" flipV="1">
              <a:off x="1011" y="1813"/>
              <a:ext cx="18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2" name="Line 437"/>
            <p:cNvSpPr>
              <a:spLocks noChangeShapeType="1"/>
            </p:cNvSpPr>
            <p:nvPr/>
          </p:nvSpPr>
          <p:spPr bwMode="auto">
            <a:xfrm flipH="1" flipV="1">
              <a:off x="996" y="1793"/>
              <a:ext cx="13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3" name="Line 438"/>
            <p:cNvSpPr>
              <a:spLocks noChangeShapeType="1"/>
            </p:cNvSpPr>
            <p:nvPr/>
          </p:nvSpPr>
          <p:spPr bwMode="auto">
            <a:xfrm flipH="1" flipV="1">
              <a:off x="979" y="1778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4" name="Freeform 439"/>
            <p:cNvSpPr>
              <a:spLocks/>
            </p:cNvSpPr>
            <p:nvPr/>
          </p:nvSpPr>
          <p:spPr bwMode="auto">
            <a:xfrm>
              <a:off x="956" y="1766"/>
              <a:ext cx="14" cy="0"/>
            </a:xfrm>
            <a:custGeom>
              <a:avLst/>
              <a:gdLst>
                <a:gd name="T0" fmla="*/ 15 w 15"/>
                <a:gd name="T1" fmla="*/ 0 h 5"/>
                <a:gd name="T2" fmla="*/ 9 w 15"/>
                <a:gd name="T3" fmla="*/ 0 h 5"/>
                <a:gd name="T4" fmla="*/ 0 w 15"/>
                <a:gd name="T5" fmla="*/ 0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" h="5">
                  <a:moveTo>
                    <a:pt x="15" y="5"/>
                  </a:move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5" name="Line 440"/>
            <p:cNvSpPr>
              <a:spLocks noChangeShapeType="1"/>
            </p:cNvSpPr>
            <p:nvPr/>
          </p:nvSpPr>
          <p:spPr bwMode="auto">
            <a:xfrm flipH="1">
              <a:off x="932" y="1771"/>
              <a:ext cx="21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6" name="Line 441"/>
            <p:cNvSpPr>
              <a:spLocks noChangeShapeType="1"/>
            </p:cNvSpPr>
            <p:nvPr/>
          </p:nvSpPr>
          <p:spPr bwMode="auto">
            <a:xfrm flipH="1">
              <a:off x="908" y="1780"/>
              <a:ext cx="23" cy="2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7" name="Line 442"/>
            <p:cNvSpPr>
              <a:spLocks noChangeShapeType="1"/>
            </p:cNvSpPr>
            <p:nvPr/>
          </p:nvSpPr>
          <p:spPr bwMode="auto">
            <a:xfrm flipH="1">
              <a:off x="882" y="1788"/>
              <a:ext cx="18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8" name="Line 443"/>
            <p:cNvSpPr>
              <a:spLocks noChangeShapeType="1"/>
            </p:cNvSpPr>
            <p:nvPr/>
          </p:nvSpPr>
          <p:spPr bwMode="auto">
            <a:xfrm flipH="1">
              <a:off x="860" y="1797"/>
              <a:ext cx="24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69" name="Line 444"/>
            <p:cNvSpPr>
              <a:spLocks noChangeShapeType="1"/>
            </p:cNvSpPr>
            <p:nvPr/>
          </p:nvSpPr>
          <p:spPr bwMode="auto">
            <a:xfrm flipH="1">
              <a:off x="835" y="1806"/>
              <a:ext cx="21" cy="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0" name="Line 445"/>
            <p:cNvSpPr>
              <a:spLocks noChangeShapeType="1"/>
            </p:cNvSpPr>
            <p:nvPr/>
          </p:nvSpPr>
          <p:spPr bwMode="auto">
            <a:xfrm flipH="1">
              <a:off x="813" y="1813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1" name="Line 446"/>
            <p:cNvSpPr>
              <a:spLocks noChangeShapeType="1"/>
            </p:cNvSpPr>
            <p:nvPr/>
          </p:nvSpPr>
          <p:spPr bwMode="auto">
            <a:xfrm flipH="1">
              <a:off x="792" y="1819"/>
              <a:ext cx="18" cy="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2" name="Line 447"/>
            <p:cNvSpPr>
              <a:spLocks noChangeShapeType="1"/>
            </p:cNvSpPr>
            <p:nvPr/>
          </p:nvSpPr>
          <p:spPr bwMode="auto">
            <a:xfrm flipH="1">
              <a:off x="762" y="1826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3" name="Line 448"/>
            <p:cNvSpPr>
              <a:spLocks noChangeShapeType="1"/>
            </p:cNvSpPr>
            <p:nvPr/>
          </p:nvSpPr>
          <p:spPr bwMode="auto">
            <a:xfrm flipH="1">
              <a:off x="739" y="1826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4" name="Line 449"/>
            <p:cNvSpPr>
              <a:spLocks noChangeShapeType="1"/>
            </p:cNvSpPr>
            <p:nvPr/>
          </p:nvSpPr>
          <p:spPr bwMode="auto">
            <a:xfrm flipH="1">
              <a:off x="711" y="1826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5" name="Line 450"/>
            <p:cNvSpPr>
              <a:spLocks noChangeShapeType="1"/>
            </p:cNvSpPr>
            <p:nvPr/>
          </p:nvSpPr>
          <p:spPr bwMode="auto">
            <a:xfrm flipH="1">
              <a:off x="692" y="1826"/>
              <a:ext cx="2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6" name="Line 451"/>
            <p:cNvSpPr>
              <a:spLocks noChangeShapeType="1"/>
            </p:cNvSpPr>
            <p:nvPr/>
          </p:nvSpPr>
          <p:spPr bwMode="auto">
            <a:xfrm flipH="1">
              <a:off x="662" y="1826"/>
              <a:ext cx="18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7" name="Line 452"/>
            <p:cNvSpPr>
              <a:spLocks noChangeShapeType="1"/>
            </p:cNvSpPr>
            <p:nvPr/>
          </p:nvSpPr>
          <p:spPr bwMode="auto">
            <a:xfrm flipH="1">
              <a:off x="639" y="1826"/>
              <a:ext cx="18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8" name="Line 453"/>
            <p:cNvSpPr>
              <a:spLocks noChangeShapeType="1"/>
            </p:cNvSpPr>
            <p:nvPr/>
          </p:nvSpPr>
          <p:spPr bwMode="auto">
            <a:xfrm flipH="1">
              <a:off x="614" y="1826"/>
              <a:ext cx="15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79" name="Line 454"/>
            <p:cNvSpPr>
              <a:spLocks noChangeShapeType="1"/>
            </p:cNvSpPr>
            <p:nvPr/>
          </p:nvSpPr>
          <p:spPr bwMode="auto">
            <a:xfrm flipH="1">
              <a:off x="589" y="1826"/>
              <a:ext cx="18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0" name="Line 455"/>
            <p:cNvSpPr>
              <a:spLocks noChangeShapeType="1"/>
            </p:cNvSpPr>
            <p:nvPr/>
          </p:nvSpPr>
          <p:spPr bwMode="auto">
            <a:xfrm flipH="1">
              <a:off x="562" y="1826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1" name="Line 456"/>
            <p:cNvSpPr>
              <a:spLocks noChangeShapeType="1"/>
            </p:cNvSpPr>
            <p:nvPr/>
          </p:nvSpPr>
          <p:spPr bwMode="auto">
            <a:xfrm flipH="1">
              <a:off x="539" y="1826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2" name="Line 457"/>
            <p:cNvSpPr>
              <a:spLocks noChangeShapeType="1"/>
            </p:cNvSpPr>
            <p:nvPr/>
          </p:nvSpPr>
          <p:spPr bwMode="auto">
            <a:xfrm flipH="1">
              <a:off x="512" y="1826"/>
              <a:ext cx="17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3" name="Line 458"/>
            <p:cNvSpPr>
              <a:spLocks noChangeShapeType="1"/>
            </p:cNvSpPr>
            <p:nvPr/>
          </p:nvSpPr>
          <p:spPr bwMode="auto">
            <a:xfrm flipH="1">
              <a:off x="490" y="1826"/>
              <a:ext cx="15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4" name="Line 459"/>
            <p:cNvSpPr>
              <a:spLocks noChangeShapeType="1"/>
            </p:cNvSpPr>
            <p:nvPr/>
          </p:nvSpPr>
          <p:spPr bwMode="auto">
            <a:xfrm flipH="1">
              <a:off x="475" y="1830"/>
              <a:ext cx="1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5" name="Line 460"/>
            <p:cNvSpPr>
              <a:spLocks noChangeShapeType="1"/>
            </p:cNvSpPr>
            <p:nvPr/>
          </p:nvSpPr>
          <p:spPr bwMode="auto">
            <a:xfrm flipH="1">
              <a:off x="465" y="1853"/>
              <a:ext cx="3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6" name="Line 461"/>
            <p:cNvSpPr>
              <a:spLocks noChangeShapeType="1"/>
            </p:cNvSpPr>
            <p:nvPr/>
          </p:nvSpPr>
          <p:spPr bwMode="auto">
            <a:xfrm flipH="1">
              <a:off x="461" y="1877"/>
              <a:ext cx="2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7" name="Line 462"/>
            <p:cNvSpPr>
              <a:spLocks noChangeShapeType="1"/>
            </p:cNvSpPr>
            <p:nvPr/>
          </p:nvSpPr>
          <p:spPr bwMode="auto">
            <a:xfrm flipH="1">
              <a:off x="450" y="1899"/>
              <a:ext cx="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8" name="Line 463"/>
            <p:cNvSpPr>
              <a:spLocks noChangeShapeType="1"/>
            </p:cNvSpPr>
            <p:nvPr/>
          </p:nvSpPr>
          <p:spPr bwMode="auto">
            <a:xfrm flipH="1">
              <a:off x="438" y="1922"/>
              <a:ext cx="3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89" name="Line 464"/>
            <p:cNvSpPr>
              <a:spLocks noChangeShapeType="1"/>
            </p:cNvSpPr>
            <p:nvPr/>
          </p:nvSpPr>
          <p:spPr bwMode="auto">
            <a:xfrm flipH="1">
              <a:off x="432" y="1946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0" name="Freeform 465"/>
            <p:cNvSpPr>
              <a:spLocks/>
            </p:cNvSpPr>
            <p:nvPr/>
          </p:nvSpPr>
          <p:spPr bwMode="auto">
            <a:xfrm>
              <a:off x="418" y="1970"/>
              <a:ext cx="2" cy="16"/>
            </a:xfrm>
            <a:custGeom>
              <a:avLst/>
              <a:gdLst>
                <a:gd name="T0" fmla="*/ 0 w 7"/>
                <a:gd name="T1" fmla="*/ 0 h 16"/>
                <a:gd name="T2" fmla="*/ 0 w 7"/>
                <a:gd name="T3" fmla="*/ 14 h 16"/>
                <a:gd name="T4" fmla="*/ 0 w 7"/>
                <a:gd name="T5" fmla="*/ 21 h 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" h="16">
                  <a:moveTo>
                    <a:pt x="7" y="0"/>
                  </a:moveTo>
                  <a:lnTo>
                    <a:pt x="4" y="9"/>
                  </a:lnTo>
                  <a:lnTo>
                    <a:pt x="0" y="16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1" name="Line 466"/>
            <p:cNvSpPr>
              <a:spLocks noChangeShapeType="1"/>
            </p:cNvSpPr>
            <p:nvPr/>
          </p:nvSpPr>
          <p:spPr bwMode="auto">
            <a:xfrm flipH="1">
              <a:off x="408" y="1991"/>
              <a:ext cx="10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2" name="Line 467"/>
            <p:cNvSpPr>
              <a:spLocks noChangeShapeType="1"/>
            </p:cNvSpPr>
            <p:nvPr/>
          </p:nvSpPr>
          <p:spPr bwMode="auto">
            <a:xfrm flipH="1">
              <a:off x="394" y="2013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3" name="Line 468"/>
            <p:cNvSpPr>
              <a:spLocks noChangeShapeType="1"/>
            </p:cNvSpPr>
            <p:nvPr/>
          </p:nvSpPr>
          <p:spPr bwMode="auto">
            <a:xfrm flipH="1">
              <a:off x="384" y="2035"/>
              <a:ext cx="4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4" name="Line 469"/>
            <p:cNvSpPr>
              <a:spLocks noChangeShapeType="1"/>
            </p:cNvSpPr>
            <p:nvPr/>
          </p:nvSpPr>
          <p:spPr bwMode="auto">
            <a:xfrm flipH="1">
              <a:off x="370" y="2056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5" name="Line 470"/>
            <p:cNvSpPr>
              <a:spLocks noChangeShapeType="1"/>
            </p:cNvSpPr>
            <p:nvPr/>
          </p:nvSpPr>
          <p:spPr bwMode="auto">
            <a:xfrm flipH="1">
              <a:off x="361" y="2076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6" name="Line 471"/>
            <p:cNvSpPr>
              <a:spLocks noChangeShapeType="1"/>
            </p:cNvSpPr>
            <p:nvPr/>
          </p:nvSpPr>
          <p:spPr bwMode="auto">
            <a:xfrm flipH="1">
              <a:off x="345" y="2098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7" name="Line 472"/>
            <p:cNvSpPr>
              <a:spLocks noChangeShapeType="1"/>
            </p:cNvSpPr>
            <p:nvPr/>
          </p:nvSpPr>
          <p:spPr bwMode="auto">
            <a:xfrm flipH="1">
              <a:off x="333" y="2122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8" name="Line 473"/>
            <p:cNvSpPr>
              <a:spLocks noChangeShapeType="1"/>
            </p:cNvSpPr>
            <p:nvPr/>
          </p:nvSpPr>
          <p:spPr bwMode="auto">
            <a:xfrm flipH="1">
              <a:off x="320" y="2141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399" name="Line 474"/>
            <p:cNvSpPr>
              <a:spLocks noChangeShapeType="1"/>
            </p:cNvSpPr>
            <p:nvPr/>
          </p:nvSpPr>
          <p:spPr bwMode="auto">
            <a:xfrm flipH="1">
              <a:off x="309" y="2163"/>
              <a:ext cx="8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0" name="Line 475"/>
            <p:cNvSpPr>
              <a:spLocks noChangeShapeType="1"/>
            </p:cNvSpPr>
            <p:nvPr/>
          </p:nvSpPr>
          <p:spPr bwMode="auto">
            <a:xfrm flipV="1">
              <a:off x="968" y="1747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1" name="Line 476"/>
            <p:cNvSpPr>
              <a:spLocks noChangeShapeType="1"/>
            </p:cNvSpPr>
            <p:nvPr/>
          </p:nvSpPr>
          <p:spPr bwMode="auto">
            <a:xfrm flipV="1">
              <a:off x="968" y="1722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2" name="Line 477"/>
            <p:cNvSpPr>
              <a:spLocks noChangeShapeType="1"/>
            </p:cNvSpPr>
            <p:nvPr/>
          </p:nvSpPr>
          <p:spPr bwMode="auto">
            <a:xfrm flipV="1">
              <a:off x="968" y="1698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3" name="Line 478"/>
            <p:cNvSpPr>
              <a:spLocks noChangeShapeType="1"/>
            </p:cNvSpPr>
            <p:nvPr/>
          </p:nvSpPr>
          <p:spPr bwMode="auto">
            <a:xfrm flipV="1">
              <a:off x="968" y="1671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4" name="Line 479"/>
            <p:cNvSpPr>
              <a:spLocks noChangeShapeType="1"/>
            </p:cNvSpPr>
            <p:nvPr/>
          </p:nvSpPr>
          <p:spPr bwMode="auto">
            <a:xfrm flipV="1">
              <a:off x="968" y="1649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5" name="Line 480"/>
            <p:cNvSpPr>
              <a:spLocks noChangeShapeType="1"/>
            </p:cNvSpPr>
            <p:nvPr/>
          </p:nvSpPr>
          <p:spPr bwMode="auto">
            <a:xfrm flipV="1">
              <a:off x="968" y="1623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6" name="Line 481"/>
            <p:cNvSpPr>
              <a:spLocks noChangeShapeType="1"/>
            </p:cNvSpPr>
            <p:nvPr/>
          </p:nvSpPr>
          <p:spPr bwMode="auto">
            <a:xfrm flipV="1">
              <a:off x="968" y="1599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7" name="Line 482"/>
            <p:cNvSpPr>
              <a:spLocks noChangeShapeType="1"/>
            </p:cNvSpPr>
            <p:nvPr/>
          </p:nvSpPr>
          <p:spPr bwMode="auto">
            <a:xfrm flipV="1">
              <a:off x="968" y="1575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8" name="Line 483"/>
            <p:cNvSpPr>
              <a:spLocks noChangeShapeType="1"/>
            </p:cNvSpPr>
            <p:nvPr/>
          </p:nvSpPr>
          <p:spPr bwMode="auto">
            <a:xfrm flipV="1">
              <a:off x="968" y="1548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09" name="Line 484"/>
            <p:cNvSpPr>
              <a:spLocks noChangeShapeType="1"/>
            </p:cNvSpPr>
            <p:nvPr/>
          </p:nvSpPr>
          <p:spPr bwMode="auto">
            <a:xfrm flipV="1">
              <a:off x="968" y="1524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0" name="Line 485"/>
            <p:cNvSpPr>
              <a:spLocks noChangeShapeType="1"/>
            </p:cNvSpPr>
            <p:nvPr/>
          </p:nvSpPr>
          <p:spPr bwMode="auto">
            <a:xfrm flipH="1" flipV="1">
              <a:off x="952" y="1504"/>
              <a:ext cx="11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1" name="Line 486"/>
            <p:cNvSpPr>
              <a:spLocks noChangeShapeType="1"/>
            </p:cNvSpPr>
            <p:nvPr/>
          </p:nvSpPr>
          <p:spPr bwMode="auto">
            <a:xfrm flipH="1" flipV="1">
              <a:off x="938" y="1487"/>
              <a:ext cx="18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2" name="Line 487"/>
            <p:cNvSpPr>
              <a:spLocks noChangeShapeType="1"/>
            </p:cNvSpPr>
            <p:nvPr/>
          </p:nvSpPr>
          <p:spPr bwMode="auto">
            <a:xfrm flipH="1" flipV="1">
              <a:off x="918" y="1468"/>
              <a:ext cx="1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3" name="Freeform 488"/>
            <p:cNvSpPr>
              <a:spLocks/>
            </p:cNvSpPr>
            <p:nvPr/>
          </p:nvSpPr>
          <p:spPr bwMode="auto">
            <a:xfrm>
              <a:off x="906" y="1454"/>
              <a:ext cx="1" cy="14"/>
            </a:xfrm>
            <a:custGeom>
              <a:avLst/>
              <a:gdLst>
                <a:gd name="T0" fmla="*/ 0 w 7"/>
                <a:gd name="T1" fmla="*/ 16 h 11"/>
                <a:gd name="T2" fmla="*/ 0 w 7"/>
                <a:gd name="T3" fmla="*/ 5 h 11"/>
                <a:gd name="T4" fmla="*/ 0 w 7"/>
                <a:gd name="T5" fmla="*/ 0 h 1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" h="11">
                  <a:moveTo>
                    <a:pt x="5" y="11"/>
                  </a:moveTo>
                  <a:lnTo>
                    <a:pt x="0" y="5"/>
                  </a:lnTo>
                  <a:lnTo>
                    <a:pt x="7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4" name="Line 489"/>
            <p:cNvSpPr>
              <a:spLocks noChangeShapeType="1"/>
            </p:cNvSpPr>
            <p:nvPr/>
          </p:nvSpPr>
          <p:spPr bwMode="auto">
            <a:xfrm flipV="1">
              <a:off x="922" y="1437"/>
              <a:ext cx="14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5" name="Line 490"/>
            <p:cNvSpPr>
              <a:spLocks noChangeShapeType="1"/>
            </p:cNvSpPr>
            <p:nvPr/>
          </p:nvSpPr>
          <p:spPr bwMode="auto">
            <a:xfrm flipV="1">
              <a:off x="940" y="1421"/>
              <a:ext cx="12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6" name="Line 491"/>
            <p:cNvSpPr>
              <a:spLocks noChangeShapeType="1"/>
            </p:cNvSpPr>
            <p:nvPr/>
          </p:nvSpPr>
          <p:spPr bwMode="auto">
            <a:xfrm flipV="1">
              <a:off x="961" y="1408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7" name="Line 492"/>
            <p:cNvSpPr>
              <a:spLocks noChangeShapeType="1"/>
            </p:cNvSpPr>
            <p:nvPr/>
          </p:nvSpPr>
          <p:spPr bwMode="auto">
            <a:xfrm flipV="1">
              <a:off x="981" y="1388"/>
              <a:ext cx="14" cy="1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8" name="Line 493"/>
            <p:cNvSpPr>
              <a:spLocks noChangeShapeType="1"/>
            </p:cNvSpPr>
            <p:nvPr/>
          </p:nvSpPr>
          <p:spPr bwMode="auto">
            <a:xfrm flipV="1">
              <a:off x="1000" y="1376"/>
              <a:ext cx="13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19" name="Line 494"/>
            <p:cNvSpPr>
              <a:spLocks noChangeShapeType="1"/>
            </p:cNvSpPr>
            <p:nvPr/>
          </p:nvSpPr>
          <p:spPr bwMode="auto">
            <a:xfrm flipH="1" flipV="1">
              <a:off x="1016" y="1352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0" name="Line 495"/>
            <p:cNvSpPr>
              <a:spLocks noChangeShapeType="1"/>
            </p:cNvSpPr>
            <p:nvPr/>
          </p:nvSpPr>
          <p:spPr bwMode="auto">
            <a:xfrm flipH="1" flipV="1">
              <a:off x="1011" y="1326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1" name="Line 496"/>
            <p:cNvSpPr>
              <a:spLocks noChangeShapeType="1"/>
            </p:cNvSpPr>
            <p:nvPr/>
          </p:nvSpPr>
          <p:spPr bwMode="auto">
            <a:xfrm flipH="1" flipV="1">
              <a:off x="1009" y="1306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2" name="Line 497"/>
            <p:cNvSpPr>
              <a:spLocks noChangeShapeType="1"/>
            </p:cNvSpPr>
            <p:nvPr/>
          </p:nvSpPr>
          <p:spPr bwMode="auto">
            <a:xfrm flipH="1" flipV="1">
              <a:off x="1002" y="1279"/>
              <a:ext cx="3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3" name="Line 498"/>
            <p:cNvSpPr>
              <a:spLocks noChangeShapeType="1"/>
            </p:cNvSpPr>
            <p:nvPr/>
          </p:nvSpPr>
          <p:spPr bwMode="auto">
            <a:xfrm flipH="1" flipV="1">
              <a:off x="996" y="1254"/>
              <a:ext cx="4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4" name="Line 499"/>
            <p:cNvSpPr>
              <a:spLocks noChangeShapeType="1"/>
            </p:cNvSpPr>
            <p:nvPr/>
          </p:nvSpPr>
          <p:spPr bwMode="auto">
            <a:xfrm flipH="1" flipV="1">
              <a:off x="996" y="1230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5" name="Line 500"/>
            <p:cNvSpPr>
              <a:spLocks noChangeShapeType="1"/>
            </p:cNvSpPr>
            <p:nvPr/>
          </p:nvSpPr>
          <p:spPr bwMode="auto">
            <a:xfrm flipH="1" flipV="1">
              <a:off x="989" y="1204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6" name="Line 501"/>
            <p:cNvSpPr>
              <a:spLocks noChangeShapeType="1"/>
            </p:cNvSpPr>
            <p:nvPr/>
          </p:nvSpPr>
          <p:spPr bwMode="auto">
            <a:xfrm flipH="1" flipV="1">
              <a:off x="984" y="1183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7" name="Line 502"/>
            <p:cNvSpPr>
              <a:spLocks noChangeShapeType="1"/>
            </p:cNvSpPr>
            <p:nvPr/>
          </p:nvSpPr>
          <p:spPr bwMode="auto">
            <a:xfrm flipH="1" flipV="1">
              <a:off x="981" y="1162"/>
              <a:ext cx="0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8" name="Line 503"/>
            <p:cNvSpPr>
              <a:spLocks noChangeShapeType="1"/>
            </p:cNvSpPr>
            <p:nvPr/>
          </p:nvSpPr>
          <p:spPr bwMode="auto">
            <a:xfrm>
              <a:off x="1301" y="1979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29" name="Line 504"/>
            <p:cNvSpPr>
              <a:spLocks noChangeShapeType="1"/>
            </p:cNvSpPr>
            <p:nvPr/>
          </p:nvSpPr>
          <p:spPr bwMode="auto">
            <a:xfrm>
              <a:off x="1326" y="1979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0" name="Line 505"/>
            <p:cNvSpPr>
              <a:spLocks noChangeShapeType="1"/>
            </p:cNvSpPr>
            <p:nvPr/>
          </p:nvSpPr>
          <p:spPr bwMode="auto">
            <a:xfrm>
              <a:off x="1351" y="1979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1" name="Line 506"/>
            <p:cNvSpPr>
              <a:spLocks noChangeShapeType="1"/>
            </p:cNvSpPr>
            <p:nvPr/>
          </p:nvSpPr>
          <p:spPr bwMode="auto">
            <a:xfrm>
              <a:off x="1376" y="1979"/>
              <a:ext cx="19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2" name="Freeform 507"/>
            <p:cNvSpPr>
              <a:spLocks/>
            </p:cNvSpPr>
            <p:nvPr/>
          </p:nvSpPr>
          <p:spPr bwMode="auto">
            <a:xfrm>
              <a:off x="1401" y="1970"/>
              <a:ext cx="20" cy="16"/>
            </a:xfrm>
            <a:custGeom>
              <a:avLst/>
              <a:gdLst>
                <a:gd name="T0" fmla="*/ 0 w 13"/>
                <a:gd name="T1" fmla="*/ 141 h 10"/>
                <a:gd name="T2" fmla="*/ 18 w 13"/>
                <a:gd name="T3" fmla="*/ 141 h 10"/>
                <a:gd name="T4" fmla="*/ 114 w 13"/>
                <a:gd name="T5" fmla="*/ 0 h 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2" y="10"/>
                  </a:lnTo>
                  <a:lnTo>
                    <a:pt x="13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3" name="Line 508"/>
            <p:cNvSpPr>
              <a:spLocks noChangeShapeType="1"/>
            </p:cNvSpPr>
            <p:nvPr/>
          </p:nvSpPr>
          <p:spPr bwMode="auto">
            <a:xfrm flipV="1">
              <a:off x="1420" y="1952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4" name="Line 509"/>
            <p:cNvSpPr>
              <a:spLocks noChangeShapeType="1"/>
            </p:cNvSpPr>
            <p:nvPr/>
          </p:nvSpPr>
          <p:spPr bwMode="auto">
            <a:xfrm flipV="1">
              <a:off x="1437" y="1936"/>
              <a:ext cx="6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5" name="Line 510"/>
            <p:cNvSpPr>
              <a:spLocks noChangeShapeType="1"/>
            </p:cNvSpPr>
            <p:nvPr/>
          </p:nvSpPr>
          <p:spPr bwMode="auto">
            <a:xfrm flipV="1">
              <a:off x="1455" y="1916"/>
              <a:ext cx="14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6" name="Line 511"/>
            <p:cNvSpPr>
              <a:spLocks noChangeShapeType="1"/>
            </p:cNvSpPr>
            <p:nvPr/>
          </p:nvSpPr>
          <p:spPr bwMode="auto">
            <a:xfrm flipV="1">
              <a:off x="1473" y="1899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7" name="Line 512"/>
            <p:cNvSpPr>
              <a:spLocks noChangeShapeType="1"/>
            </p:cNvSpPr>
            <p:nvPr/>
          </p:nvSpPr>
          <p:spPr bwMode="auto">
            <a:xfrm flipV="1">
              <a:off x="1493" y="1882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8" name="Line 513"/>
            <p:cNvSpPr>
              <a:spLocks noChangeShapeType="1"/>
            </p:cNvSpPr>
            <p:nvPr/>
          </p:nvSpPr>
          <p:spPr bwMode="auto">
            <a:xfrm flipV="1">
              <a:off x="1508" y="1865"/>
              <a:ext cx="9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39" name="Line 514"/>
            <p:cNvSpPr>
              <a:spLocks noChangeShapeType="1"/>
            </p:cNvSpPr>
            <p:nvPr/>
          </p:nvSpPr>
          <p:spPr bwMode="auto">
            <a:xfrm flipV="1">
              <a:off x="1528" y="1847"/>
              <a:ext cx="14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0" name="Line 515"/>
            <p:cNvSpPr>
              <a:spLocks noChangeShapeType="1"/>
            </p:cNvSpPr>
            <p:nvPr/>
          </p:nvSpPr>
          <p:spPr bwMode="auto">
            <a:xfrm flipV="1">
              <a:off x="1544" y="1830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1" name="Line 516"/>
            <p:cNvSpPr>
              <a:spLocks noChangeShapeType="1"/>
            </p:cNvSpPr>
            <p:nvPr/>
          </p:nvSpPr>
          <p:spPr bwMode="auto">
            <a:xfrm flipV="1">
              <a:off x="1562" y="1813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2" name="Line 517"/>
            <p:cNvSpPr>
              <a:spLocks noChangeShapeType="1"/>
            </p:cNvSpPr>
            <p:nvPr/>
          </p:nvSpPr>
          <p:spPr bwMode="auto">
            <a:xfrm flipV="1">
              <a:off x="1579" y="1797"/>
              <a:ext cx="12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3" name="Line 518"/>
            <p:cNvSpPr>
              <a:spLocks noChangeShapeType="1"/>
            </p:cNvSpPr>
            <p:nvPr/>
          </p:nvSpPr>
          <p:spPr bwMode="auto">
            <a:xfrm flipV="1">
              <a:off x="1600" y="1778"/>
              <a:ext cx="12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4" name="Line 519"/>
            <p:cNvSpPr>
              <a:spLocks noChangeShapeType="1"/>
            </p:cNvSpPr>
            <p:nvPr/>
          </p:nvSpPr>
          <p:spPr bwMode="auto">
            <a:xfrm flipV="1">
              <a:off x="1616" y="1761"/>
              <a:ext cx="22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5" name="Line 520"/>
            <p:cNvSpPr>
              <a:spLocks noChangeShapeType="1"/>
            </p:cNvSpPr>
            <p:nvPr/>
          </p:nvSpPr>
          <p:spPr bwMode="auto">
            <a:xfrm flipV="1">
              <a:off x="1633" y="1743"/>
              <a:ext cx="6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6" name="Line 521"/>
            <p:cNvSpPr>
              <a:spLocks noChangeShapeType="1"/>
            </p:cNvSpPr>
            <p:nvPr/>
          </p:nvSpPr>
          <p:spPr bwMode="auto">
            <a:xfrm flipV="1">
              <a:off x="1652" y="1727"/>
              <a:ext cx="1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7" name="Line 522"/>
            <p:cNvSpPr>
              <a:spLocks noChangeShapeType="1"/>
            </p:cNvSpPr>
            <p:nvPr/>
          </p:nvSpPr>
          <p:spPr bwMode="auto">
            <a:xfrm flipV="1">
              <a:off x="1671" y="1707"/>
              <a:ext cx="18" cy="1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8" name="Line 523"/>
            <p:cNvSpPr>
              <a:spLocks noChangeShapeType="1"/>
            </p:cNvSpPr>
            <p:nvPr/>
          </p:nvSpPr>
          <p:spPr bwMode="auto">
            <a:xfrm flipV="1">
              <a:off x="1689" y="1690"/>
              <a:ext cx="21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49" name="Line 524"/>
            <p:cNvSpPr>
              <a:spLocks noChangeShapeType="1"/>
            </p:cNvSpPr>
            <p:nvPr/>
          </p:nvSpPr>
          <p:spPr bwMode="auto">
            <a:xfrm flipV="1">
              <a:off x="1704" y="1678"/>
              <a:ext cx="8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0" name="Line 525"/>
            <p:cNvSpPr>
              <a:spLocks noChangeShapeType="1"/>
            </p:cNvSpPr>
            <p:nvPr/>
          </p:nvSpPr>
          <p:spPr bwMode="auto">
            <a:xfrm>
              <a:off x="1259" y="2127"/>
              <a:ext cx="12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1" name="Line 526"/>
            <p:cNvSpPr>
              <a:spLocks noChangeShapeType="1"/>
            </p:cNvSpPr>
            <p:nvPr/>
          </p:nvSpPr>
          <p:spPr bwMode="auto">
            <a:xfrm>
              <a:off x="1282" y="2133"/>
              <a:ext cx="19" cy="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2" name="Line 527"/>
            <p:cNvSpPr>
              <a:spLocks noChangeShapeType="1"/>
            </p:cNvSpPr>
            <p:nvPr/>
          </p:nvSpPr>
          <p:spPr bwMode="auto">
            <a:xfrm>
              <a:off x="1308" y="2136"/>
              <a:ext cx="18" cy="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3" name="Line 528"/>
            <p:cNvSpPr>
              <a:spLocks noChangeShapeType="1"/>
            </p:cNvSpPr>
            <p:nvPr/>
          </p:nvSpPr>
          <p:spPr bwMode="auto">
            <a:xfrm>
              <a:off x="1331" y="2141"/>
              <a:ext cx="17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4" name="Line 529"/>
            <p:cNvSpPr>
              <a:spLocks noChangeShapeType="1"/>
            </p:cNvSpPr>
            <p:nvPr/>
          </p:nvSpPr>
          <p:spPr bwMode="auto">
            <a:xfrm>
              <a:off x="1348" y="2157"/>
              <a:ext cx="3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5" name="Line 530"/>
            <p:cNvSpPr>
              <a:spLocks noChangeShapeType="1"/>
            </p:cNvSpPr>
            <p:nvPr/>
          </p:nvSpPr>
          <p:spPr bwMode="auto">
            <a:xfrm>
              <a:off x="1351" y="2181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6" name="Line 531"/>
            <p:cNvSpPr>
              <a:spLocks noChangeShapeType="1"/>
            </p:cNvSpPr>
            <p:nvPr/>
          </p:nvSpPr>
          <p:spPr bwMode="auto">
            <a:xfrm>
              <a:off x="1353" y="2204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7" name="Freeform 532"/>
            <p:cNvSpPr>
              <a:spLocks/>
            </p:cNvSpPr>
            <p:nvPr/>
          </p:nvSpPr>
          <p:spPr bwMode="auto">
            <a:xfrm>
              <a:off x="1355" y="2230"/>
              <a:ext cx="17" cy="16"/>
            </a:xfrm>
            <a:custGeom>
              <a:avLst/>
              <a:gdLst>
                <a:gd name="T0" fmla="*/ 0 w 12"/>
                <a:gd name="T1" fmla="*/ 0 h 11"/>
                <a:gd name="T2" fmla="*/ 0 w 12"/>
                <a:gd name="T3" fmla="*/ 34 h 11"/>
                <a:gd name="T4" fmla="*/ 49 w 12"/>
                <a:gd name="T5" fmla="*/ 96 h 1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" h="11">
                  <a:moveTo>
                    <a:pt x="0" y="0"/>
                  </a:moveTo>
                  <a:lnTo>
                    <a:pt x="0" y="4"/>
                  </a:lnTo>
                  <a:lnTo>
                    <a:pt x="12" y="11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8" name="Line 533"/>
            <p:cNvSpPr>
              <a:spLocks noChangeShapeType="1"/>
            </p:cNvSpPr>
            <p:nvPr/>
          </p:nvSpPr>
          <p:spPr bwMode="auto">
            <a:xfrm>
              <a:off x="1374" y="2243"/>
              <a:ext cx="2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59" name="Line 534"/>
            <p:cNvSpPr>
              <a:spLocks noChangeShapeType="1"/>
            </p:cNvSpPr>
            <p:nvPr/>
          </p:nvSpPr>
          <p:spPr bwMode="auto">
            <a:xfrm>
              <a:off x="1397" y="2260"/>
              <a:ext cx="23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0" name="Line 535"/>
            <p:cNvSpPr>
              <a:spLocks noChangeShapeType="1"/>
            </p:cNvSpPr>
            <p:nvPr/>
          </p:nvSpPr>
          <p:spPr bwMode="auto">
            <a:xfrm>
              <a:off x="1415" y="2269"/>
              <a:ext cx="15" cy="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1" name="Line 536"/>
            <p:cNvSpPr>
              <a:spLocks noChangeShapeType="1"/>
            </p:cNvSpPr>
            <p:nvPr/>
          </p:nvSpPr>
          <p:spPr bwMode="auto">
            <a:xfrm>
              <a:off x="1437" y="2285"/>
              <a:ext cx="14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2" name="Line 537"/>
            <p:cNvSpPr>
              <a:spLocks noChangeShapeType="1"/>
            </p:cNvSpPr>
            <p:nvPr/>
          </p:nvSpPr>
          <p:spPr bwMode="auto">
            <a:xfrm>
              <a:off x="1458" y="2298"/>
              <a:ext cx="14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3" name="Line 538"/>
            <p:cNvSpPr>
              <a:spLocks noChangeShapeType="1"/>
            </p:cNvSpPr>
            <p:nvPr/>
          </p:nvSpPr>
          <p:spPr bwMode="auto">
            <a:xfrm>
              <a:off x="1479" y="2315"/>
              <a:ext cx="14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4" name="Line 539"/>
            <p:cNvSpPr>
              <a:spLocks noChangeShapeType="1"/>
            </p:cNvSpPr>
            <p:nvPr/>
          </p:nvSpPr>
          <p:spPr bwMode="auto">
            <a:xfrm>
              <a:off x="1499" y="2325"/>
              <a:ext cx="18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5" name="Line 540"/>
            <p:cNvSpPr>
              <a:spLocks noChangeShapeType="1"/>
            </p:cNvSpPr>
            <p:nvPr/>
          </p:nvSpPr>
          <p:spPr bwMode="auto">
            <a:xfrm>
              <a:off x="1522" y="2338"/>
              <a:ext cx="21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6" name="Line 541"/>
            <p:cNvSpPr>
              <a:spLocks noChangeShapeType="1"/>
            </p:cNvSpPr>
            <p:nvPr/>
          </p:nvSpPr>
          <p:spPr bwMode="auto">
            <a:xfrm>
              <a:off x="1543" y="2354"/>
              <a:ext cx="25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7" name="Line 542"/>
            <p:cNvSpPr>
              <a:spLocks noChangeShapeType="1"/>
            </p:cNvSpPr>
            <p:nvPr/>
          </p:nvSpPr>
          <p:spPr bwMode="auto">
            <a:xfrm flipV="1">
              <a:off x="1569" y="2350"/>
              <a:ext cx="2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8" name="Freeform 543"/>
            <p:cNvSpPr>
              <a:spLocks/>
            </p:cNvSpPr>
            <p:nvPr/>
          </p:nvSpPr>
          <p:spPr bwMode="auto">
            <a:xfrm>
              <a:off x="1593" y="2350"/>
              <a:ext cx="22" cy="0"/>
            </a:xfrm>
            <a:custGeom>
              <a:avLst/>
              <a:gdLst>
                <a:gd name="T0" fmla="*/ 0 w 15"/>
                <a:gd name="T1" fmla="*/ 0 h 4"/>
                <a:gd name="T2" fmla="*/ 127 w 15"/>
                <a:gd name="T3" fmla="*/ 0 h 4"/>
                <a:gd name="T4" fmla="*/ 127 w 15"/>
                <a:gd name="T5" fmla="*/ 0 h 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" h="4">
                  <a:moveTo>
                    <a:pt x="0" y="0"/>
                  </a:moveTo>
                  <a:lnTo>
                    <a:pt x="15" y="0"/>
                  </a:lnTo>
                  <a:lnTo>
                    <a:pt x="15" y="4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69" name="Line 544"/>
            <p:cNvSpPr>
              <a:spLocks noChangeShapeType="1"/>
            </p:cNvSpPr>
            <p:nvPr/>
          </p:nvSpPr>
          <p:spPr bwMode="auto">
            <a:xfrm flipH="1">
              <a:off x="1604" y="2362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0" name="Line 545"/>
            <p:cNvSpPr>
              <a:spLocks noChangeShapeType="1"/>
            </p:cNvSpPr>
            <p:nvPr/>
          </p:nvSpPr>
          <p:spPr bwMode="auto">
            <a:xfrm flipH="1">
              <a:off x="1600" y="2385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1" name="Line 546"/>
            <p:cNvSpPr>
              <a:spLocks noChangeShapeType="1"/>
            </p:cNvSpPr>
            <p:nvPr/>
          </p:nvSpPr>
          <p:spPr bwMode="auto">
            <a:xfrm flipH="1">
              <a:off x="1600" y="2410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2" name="Line 547"/>
            <p:cNvSpPr>
              <a:spLocks noChangeShapeType="1"/>
            </p:cNvSpPr>
            <p:nvPr/>
          </p:nvSpPr>
          <p:spPr bwMode="auto">
            <a:xfrm flipH="1">
              <a:off x="1593" y="2437"/>
              <a:ext cx="4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3" name="Freeform 548"/>
            <p:cNvSpPr>
              <a:spLocks/>
            </p:cNvSpPr>
            <p:nvPr/>
          </p:nvSpPr>
          <p:spPr bwMode="auto">
            <a:xfrm>
              <a:off x="1592" y="2460"/>
              <a:ext cx="0" cy="13"/>
            </a:xfrm>
            <a:custGeom>
              <a:avLst/>
              <a:gdLst>
                <a:gd name="T0" fmla="*/ 1 w 2"/>
                <a:gd name="T1" fmla="*/ 0 h 14"/>
                <a:gd name="T2" fmla="*/ 0 w 2"/>
                <a:gd name="T3" fmla="*/ 3 h 14"/>
                <a:gd name="T4" fmla="*/ 0 w 2"/>
                <a:gd name="T5" fmla="*/ 7 h 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" h="14">
                  <a:moveTo>
                    <a:pt x="2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4" name="Line 549"/>
            <p:cNvSpPr>
              <a:spLocks noChangeShapeType="1"/>
            </p:cNvSpPr>
            <p:nvPr/>
          </p:nvSpPr>
          <p:spPr bwMode="auto">
            <a:xfrm>
              <a:off x="1592" y="2482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5" name="Line 550"/>
            <p:cNvSpPr>
              <a:spLocks noChangeShapeType="1"/>
            </p:cNvSpPr>
            <p:nvPr/>
          </p:nvSpPr>
          <p:spPr bwMode="auto">
            <a:xfrm>
              <a:off x="1592" y="2511"/>
              <a:ext cx="0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6" name="Line 551"/>
            <p:cNvSpPr>
              <a:spLocks noChangeShapeType="1"/>
            </p:cNvSpPr>
            <p:nvPr/>
          </p:nvSpPr>
          <p:spPr bwMode="auto">
            <a:xfrm>
              <a:off x="1592" y="2533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7" name="Line 552"/>
            <p:cNvSpPr>
              <a:spLocks noChangeShapeType="1"/>
            </p:cNvSpPr>
            <p:nvPr/>
          </p:nvSpPr>
          <p:spPr bwMode="auto">
            <a:xfrm>
              <a:off x="1592" y="2559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8" name="Line 553"/>
            <p:cNvSpPr>
              <a:spLocks noChangeShapeType="1"/>
            </p:cNvSpPr>
            <p:nvPr/>
          </p:nvSpPr>
          <p:spPr bwMode="auto">
            <a:xfrm>
              <a:off x="1592" y="2584"/>
              <a:ext cx="0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79" name="Line 554"/>
            <p:cNvSpPr>
              <a:spLocks noChangeShapeType="1"/>
            </p:cNvSpPr>
            <p:nvPr/>
          </p:nvSpPr>
          <p:spPr bwMode="auto">
            <a:xfrm>
              <a:off x="1592" y="2611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0" name="Line 555"/>
            <p:cNvSpPr>
              <a:spLocks noChangeShapeType="1"/>
            </p:cNvSpPr>
            <p:nvPr/>
          </p:nvSpPr>
          <p:spPr bwMode="auto">
            <a:xfrm>
              <a:off x="1592" y="2633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1" name="Line 556"/>
            <p:cNvSpPr>
              <a:spLocks noChangeShapeType="1"/>
            </p:cNvSpPr>
            <p:nvPr/>
          </p:nvSpPr>
          <p:spPr bwMode="auto">
            <a:xfrm>
              <a:off x="1592" y="2658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2" name="Line 557"/>
            <p:cNvSpPr>
              <a:spLocks noChangeShapeType="1"/>
            </p:cNvSpPr>
            <p:nvPr/>
          </p:nvSpPr>
          <p:spPr bwMode="auto">
            <a:xfrm>
              <a:off x="1592" y="2682"/>
              <a:ext cx="0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3" name="Line 558"/>
            <p:cNvSpPr>
              <a:spLocks noChangeShapeType="1"/>
            </p:cNvSpPr>
            <p:nvPr/>
          </p:nvSpPr>
          <p:spPr bwMode="auto">
            <a:xfrm>
              <a:off x="1592" y="2707"/>
              <a:ext cx="0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4" name="Line 559"/>
            <p:cNvSpPr>
              <a:spLocks noChangeShapeType="1"/>
            </p:cNvSpPr>
            <p:nvPr/>
          </p:nvSpPr>
          <p:spPr bwMode="auto">
            <a:xfrm>
              <a:off x="1592" y="2733"/>
              <a:ext cx="0" cy="2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5" name="Line 560"/>
            <p:cNvSpPr>
              <a:spLocks noChangeShapeType="1"/>
            </p:cNvSpPr>
            <p:nvPr/>
          </p:nvSpPr>
          <p:spPr bwMode="auto">
            <a:xfrm flipH="1">
              <a:off x="1575" y="2756"/>
              <a:ext cx="18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6" name="Line 561"/>
            <p:cNvSpPr>
              <a:spLocks noChangeShapeType="1"/>
            </p:cNvSpPr>
            <p:nvPr/>
          </p:nvSpPr>
          <p:spPr bwMode="auto">
            <a:xfrm flipH="1">
              <a:off x="1551" y="2767"/>
              <a:ext cx="19" cy="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7" name="Line 562"/>
            <p:cNvSpPr>
              <a:spLocks noChangeShapeType="1"/>
            </p:cNvSpPr>
            <p:nvPr/>
          </p:nvSpPr>
          <p:spPr bwMode="auto">
            <a:xfrm flipH="1">
              <a:off x="1529" y="2772"/>
              <a:ext cx="15" cy="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8" name="Line 563"/>
            <p:cNvSpPr>
              <a:spLocks noChangeShapeType="1"/>
            </p:cNvSpPr>
            <p:nvPr/>
          </p:nvSpPr>
          <p:spPr bwMode="auto">
            <a:xfrm flipH="1">
              <a:off x="1504" y="2780"/>
              <a:ext cx="1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89" name="Line 564"/>
            <p:cNvSpPr>
              <a:spLocks noChangeShapeType="1"/>
            </p:cNvSpPr>
            <p:nvPr/>
          </p:nvSpPr>
          <p:spPr bwMode="auto">
            <a:xfrm flipH="1">
              <a:off x="1480" y="2788"/>
              <a:ext cx="15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0" name="Freeform 565"/>
            <p:cNvSpPr>
              <a:spLocks/>
            </p:cNvSpPr>
            <p:nvPr/>
          </p:nvSpPr>
          <p:spPr bwMode="auto">
            <a:xfrm>
              <a:off x="1462" y="2801"/>
              <a:ext cx="6" cy="6"/>
            </a:xfrm>
            <a:custGeom>
              <a:avLst/>
              <a:gdLst>
                <a:gd name="T0" fmla="*/ 1 w 11"/>
                <a:gd name="T1" fmla="*/ 0 h 10"/>
                <a:gd name="T2" fmla="*/ 0 w 11"/>
                <a:gd name="T3" fmla="*/ 1 h 10"/>
                <a:gd name="T4" fmla="*/ 0 w 11"/>
                <a:gd name="T5" fmla="*/ 1 h 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" h="10">
                  <a:moveTo>
                    <a:pt x="11" y="0"/>
                  </a:moveTo>
                  <a:lnTo>
                    <a:pt x="0" y="4"/>
                  </a:lnTo>
                  <a:lnTo>
                    <a:pt x="0" y="1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1" name="Line 566"/>
            <p:cNvSpPr>
              <a:spLocks noChangeShapeType="1"/>
            </p:cNvSpPr>
            <p:nvPr/>
          </p:nvSpPr>
          <p:spPr bwMode="auto">
            <a:xfrm>
              <a:off x="1462" y="2812"/>
              <a:ext cx="1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2" name="Line 567"/>
            <p:cNvSpPr>
              <a:spLocks noChangeShapeType="1"/>
            </p:cNvSpPr>
            <p:nvPr/>
          </p:nvSpPr>
          <p:spPr bwMode="auto">
            <a:xfrm>
              <a:off x="1462" y="2837"/>
              <a:ext cx="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3" name="Freeform 568"/>
            <p:cNvSpPr>
              <a:spLocks/>
            </p:cNvSpPr>
            <p:nvPr/>
          </p:nvSpPr>
          <p:spPr bwMode="auto">
            <a:xfrm>
              <a:off x="1462" y="2863"/>
              <a:ext cx="6" cy="16"/>
            </a:xfrm>
            <a:custGeom>
              <a:avLst/>
              <a:gdLst>
                <a:gd name="T0" fmla="*/ 0 w 9"/>
                <a:gd name="T1" fmla="*/ 0 h 12"/>
                <a:gd name="T2" fmla="*/ 0 w 9"/>
                <a:gd name="T3" fmla="*/ 3 h 12"/>
                <a:gd name="T4" fmla="*/ 1 w 9"/>
                <a:gd name="T5" fmla="*/ 12 h 1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" h="12">
                  <a:moveTo>
                    <a:pt x="0" y="0"/>
                  </a:moveTo>
                  <a:lnTo>
                    <a:pt x="0" y="3"/>
                  </a:lnTo>
                  <a:lnTo>
                    <a:pt x="9" y="12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4" name="Line 569"/>
            <p:cNvSpPr>
              <a:spLocks noChangeShapeType="1"/>
            </p:cNvSpPr>
            <p:nvPr/>
          </p:nvSpPr>
          <p:spPr bwMode="auto">
            <a:xfrm>
              <a:off x="1477" y="2882"/>
              <a:ext cx="11" cy="1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5" name="Line 570"/>
            <p:cNvSpPr>
              <a:spLocks noChangeShapeType="1"/>
            </p:cNvSpPr>
            <p:nvPr/>
          </p:nvSpPr>
          <p:spPr bwMode="auto">
            <a:xfrm>
              <a:off x="1493" y="2900"/>
              <a:ext cx="11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6" name="Line 571"/>
            <p:cNvSpPr>
              <a:spLocks noChangeShapeType="1"/>
            </p:cNvSpPr>
            <p:nvPr/>
          </p:nvSpPr>
          <p:spPr bwMode="auto">
            <a:xfrm>
              <a:off x="1508" y="2923"/>
              <a:ext cx="9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7" name="Line 572"/>
            <p:cNvSpPr>
              <a:spLocks noChangeShapeType="1"/>
            </p:cNvSpPr>
            <p:nvPr/>
          </p:nvSpPr>
          <p:spPr bwMode="auto">
            <a:xfrm>
              <a:off x="1609" y="2354"/>
              <a:ext cx="13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8" name="Line 573"/>
            <p:cNvSpPr>
              <a:spLocks noChangeShapeType="1"/>
            </p:cNvSpPr>
            <p:nvPr/>
          </p:nvSpPr>
          <p:spPr bwMode="auto">
            <a:xfrm>
              <a:off x="1632" y="2368"/>
              <a:ext cx="18" cy="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499" name="Line 574"/>
            <p:cNvSpPr>
              <a:spLocks noChangeShapeType="1"/>
            </p:cNvSpPr>
            <p:nvPr/>
          </p:nvSpPr>
          <p:spPr bwMode="auto">
            <a:xfrm>
              <a:off x="1657" y="2378"/>
              <a:ext cx="14" cy="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0" name="Line 575"/>
            <p:cNvSpPr>
              <a:spLocks noChangeShapeType="1"/>
            </p:cNvSpPr>
            <p:nvPr/>
          </p:nvSpPr>
          <p:spPr bwMode="auto">
            <a:xfrm>
              <a:off x="1677" y="2390"/>
              <a:ext cx="15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1" name="Line 576"/>
            <p:cNvSpPr>
              <a:spLocks noChangeShapeType="1"/>
            </p:cNvSpPr>
            <p:nvPr/>
          </p:nvSpPr>
          <p:spPr bwMode="auto">
            <a:xfrm>
              <a:off x="1700" y="2400"/>
              <a:ext cx="15" cy="2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2" name="Line 577"/>
            <p:cNvSpPr>
              <a:spLocks noChangeShapeType="1"/>
            </p:cNvSpPr>
            <p:nvPr/>
          </p:nvSpPr>
          <p:spPr bwMode="auto">
            <a:xfrm>
              <a:off x="1722" y="2410"/>
              <a:ext cx="15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3" name="Line 578"/>
            <p:cNvSpPr>
              <a:spLocks noChangeShapeType="1"/>
            </p:cNvSpPr>
            <p:nvPr/>
          </p:nvSpPr>
          <p:spPr bwMode="auto">
            <a:xfrm>
              <a:off x="1746" y="2422"/>
              <a:ext cx="15" cy="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4" name="Line 579"/>
            <p:cNvSpPr>
              <a:spLocks noChangeShapeType="1"/>
            </p:cNvSpPr>
            <p:nvPr/>
          </p:nvSpPr>
          <p:spPr bwMode="auto">
            <a:xfrm>
              <a:off x="1766" y="2431"/>
              <a:ext cx="18" cy="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5" name="Line 580"/>
            <p:cNvSpPr>
              <a:spLocks noChangeShapeType="1"/>
            </p:cNvSpPr>
            <p:nvPr/>
          </p:nvSpPr>
          <p:spPr bwMode="auto">
            <a:xfrm flipV="1">
              <a:off x="1787" y="2427"/>
              <a:ext cx="22" cy="1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6" name="Line 581"/>
            <p:cNvSpPr>
              <a:spLocks noChangeShapeType="1"/>
            </p:cNvSpPr>
            <p:nvPr/>
          </p:nvSpPr>
          <p:spPr bwMode="auto">
            <a:xfrm flipV="1">
              <a:off x="1810" y="2407"/>
              <a:ext cx="7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7" name="Line 582"/>
            <p:cNvSpPr>
              <a:spLocks noChangeShapeType="1"/>
            </p:cNvSpPr>
            <p:nvPr/>
          </p:nvSpPr>
          <p:spPr bwMode="auto">
            <a:xfrm flipV="1">
              <a:off x="1823" y="2390"/>
              <a:ext cx="12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8" name="Line 583"/>
            <p:cNvSpPr>
              <a:spLocks noChangeShapeType="1"/>
            </p:cNvSpPr>
            <p:nvPr/>
          </p:nvSpPr>
          <p:spPr bwMode="auto">
            <a:xfrm flipV="1">
              <a:off x="1844" y="2371"/>
              <a:ext cx="13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09" name="Line 584"/>
            <p:cNvSpPr>
              <a:spLocks noChangeShapeType="1"/>
            </p:cNvSpPr>
            <p:nvPr/>
          </p:nvSpPr>
          <p:spPr bwMode="auto">
            <a:xfrm flipV="1">
              <a:off x="1860" y="2355"/>
              <a:ext cx="25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0" name="Line 585"/>
            <p:cNvSpPr>
              <a:spLocks noChangeShapeType="1"/>
            </p:cNvSpPr>
            <p:nvPr/>
          </p:nvSpPr>
          <p:spPr bwMode="auto">
            <a:xfrm flipV="1">
              <a:off x="1879" y="2337"/>
              <a:ext cx="3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1" name="Line 586"/>
            <p:cNvSpPr>
              <a:spLocks noChangeShapeType="1"/>
            </p:cNvSpPr>
            <p:nvPr/>
          </p:nvSpPr>
          <p:spPr bwMode="auto">
            <a:xfrm flipV="1">
              <a:off x="1894" y="2320"/>
              <a:ext cx="14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2" name="Line 587"/>
            <p:cNvSpPr>
              <a:spLocks noChangeShapeType="1"/>
            </p:cNvSpPr>
            <p:nvPr/>
          </p:nvSpPr>
          <p:spPr bwMode="auto">
            <a:xfrm flipV="1">
              <a:off x="1912" y="2303"/>
              <a:ext cx="1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3" name="Line 588"/>
            <p:cNvSpPr>
              <a:spLocks noChangeShapeType="1"/>
            </p:cNvSpPr>
            <p:nvPr/>
          </p:nvSpPr>
          <p:spPr bwMode="auto">
            <a:xfrm flipV="1">
              <a:off x="1931" y="2283"/>
              <a:ext cx="21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4" name="Line 589"/>
            <p:cNvSpPr>
              <a:spLocks noChangeShapeType="1"/>
            </p:cNvSpPr>
            <p:nvPr/>
          </p:nvSpPr>
          <p:spPr bwMode="auto">
            <a:xfrm flipV="1">
              <a:off x="1949" y="2269"/>
              <a:ext cx="7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5" name="Freeform 590"/>
            <p:cNvSpPr>
              <a:spLocks/>
            </p:cNvSpPr>
            <p:nvPr/>
          </p:nvSpPr>
          <p:spPr bwMode="auto">
            <a:xfrm>
              <a:off x="1964" y="2248"/>
              <a:ext cx="11" cy="17"/>
            </a:xfrm>
            <a:custGeom>
              <a:avLst/>
              <a:gdLst>
                <a:gd name="T0" fmla="*/ 0 w 8"/>
                <a:gd name="T1" fmla="*/ 36 h 14"/>
                <a:gd name="T2" fmla="*/ 25 w 8"/>
                <a:gd name="T3" fmla="*/ 13 h 14"/>
                <a:gd name="T4" fmla="*/ 25 w 8"/>
                <a:gd name="T5" fmla="*/ 0 h 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" h="14">
                  <a:moveTo>
                    <a:pt x="0" y="14"/>
                  </a:moveTo>
                  <a:lnTo>
                    <a:pt x="8" y="5"/>
                  </a:lnTo>
                  <a:lnTo>
                    <a:pt x="8" y="0"/>
                  </a:lnTo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99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6" name="Line 591"/>
            <p:cNvSpPr>
              <a:spLocks noChangeShapeType="1"/>
            </p:cNvSpPr>
            <p:nvPr/>
          </p:nvSpPr>
          <p:spPr bwMode="auto">
            <a:xfrm flipH="1" flipV="1">
              <a:off x="1967" y="2223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7" name="Line 592"/>
            <p:cNvSpPr>
              <a:spLocks noChangeShapeType="1"/>
            </p:cNvSpPr>
            <p:nvPr/>
          </p:nvSpPr>
          <p:spPr bwMode="auto">
            <a:xfrm flipH="1" flipV="1">
              <a:off x="1961" y="2199"/>
              <a:ext cx="2" cy="16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8" name="Line 593"/>
            <p:cNvSpPr>
              <a:spLocks noChangeShapeType="1"/>
            </p:cNvSpPr>
            <p:nvPr/>
          </p:nvSpPr>
          <p:spPr bwMode="auto">
            <a:xfrm flipH="1" flipV="1">
              <a:off x="1957" y="2177"/>
              <a:ext cx="1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19" name="Line 594"/>
            <p:cNvSpPr>
              <a:spLocks noChangeShapeType="1"/>
            </p:cNvSpPr>
            <p:nvPr/>
          </p:nvSpPr>
          <p:spPr bwMode="auto">
            <a:xfrm flipH="1" flipV="1">
              <a:off x="1949" y="2151"/>
              <a:ext cx="3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0" name="Line 595"/>
            <p:cNvSpPr>
              <a:spLocks noChangeShapeType="1"/>
            </p:cNvSpPr>
            <p:nvPr/>
          </p:nvSpPr>
          <p:spPr bwMode="auto">
            <a:xfrm flipH="1" flipV="1">
              <a:off x="1944" y="2127"/>
              <a:ext cx="0" cy="14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1" name="Line 596"/>
            <p:cNvSpPr>
              <a:spLocks noChangeShapeType="1"/>
            </p:cNvSpPr>
            <p:nvPr/>
          </p:nvSpPr>
          <p:spPr bwMode="auto">
            <a:xfrm flipH="1" flipV="1">
              <a:off x="1936" y="2103"/>
              <a:ext cx="4" cy="18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2" name="Line 597"/>
            <p:cNvSpPr>
              <a:spLocks noChangeShapeType="1"/>
            </p:cNvSpPr>
            <p:nvPr/>
          </p:nvSpPr>
          <p:spPr bwMode="auto">
            <a:xfrm flipV="1">
              <a:off x="1935" y="2093"/>
              <a:ext cx="1" cy="1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3" name="Line 598"/>
            <p:cNvSpPr>
              <a:spLocks noChangeShapeType="1"/>
            </p:cNvSpPr>
            <p:nvPr/>
          </p:nvSpPr>
          <p:spPr bwMode="auto">
            <a:xfrm>
              <a:off x="1975" y="2255"/>
              <a:ext cx="21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4" name="Line 599"/>
            <p:cNvSpPr>
              <a:spLocks noChangeShapeType="1"/>
            </p:cNvSpPr>
            <p:nvPr/>
          </p:nvSpPr>
          <p:spPr bwMode="auto">
            <a:xfrm>
              <a:off x="2007" y="2255"/>
              <a:ext cx="21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5" name="Line 600"/>
            <p:cNvSpPr>
              <a:spLocks noChangeShapeType="1"/>
            </p:cNvSpPr>
            <p:nvPr/>
          </p:nvSpPr>
          <p:spPr bwMode="auto">
            <a:xfrm>
              <a:off x="2031" y="2255"/>
              <a:ext cx="21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6" name="Line 601"/>
            <p:cNvSpPr>
              <a:spLocks noChangeShapeType="1"/>
            </p:cNvSpPr>
            <p:nvPr/>
          </p:nvSpPr>
          <p:spPr bwMode="auto">
            <a:xfrm>
              <a:off x="2054" y="2255"/>
              <a:ext cx="2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7" name="Line 602"/>
            <p:cNvSpPr>
              <a:spLocks noChangeShapeType="1"/>
            </p:cNvSpPr>
            <p:nvPr/>
          </p:nvSpPr>
          <p:spPr bwMode="auto">
            <a:xfrm>
              <a:off x="2079" y="2255"/>
              <a:ext cx="22" cy="0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8" name="Line 603"/>
            <p:cNvSpPr>
              <a:spLocks noChangeShapeType="1"/>
            </p:cNvSpPr>
            <p:nvPr/>
          </p:nvSpPr>
          <p:spPr bwMode="auto">
            <a:xfrm>
              <a:off x="2103" y="2255"/>
              <a:ext cx="10" cy="15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29" name="Line 604"/>
            <p:cNvSpPr>
              <a:spLocks noChangeShapeType="1"/>
            </p:cNvSpPr>
            <p:nvPr/>
          </p:nvSpPr>
          <p:spPr bwMode="auto">
            <a:xfrm>
              <a:off x="2118" y="2272"/>
              <a:ext cx="8" cy="17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  <p:sp>
          <p:nvSpPr>
            <p:cNvPr id="530" name="Line 605"/>
            <p:cNvSpPr>
              <a:spLocks noChangeShapeType="1"/>
            </p:cNvSpPr>
            <p:nvPr/>
          </p:nvSpPr>
          <p:spPr bwMode="auto">
            <a:xfrm>
              <a:off x="2132" y="2293"/>
              <a:ext cx="10" cy="13"/>
            </a:xfrm>
            <a:prstGeom prst="line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/>
          </p:spPr>
          <p:txBody>
            <a:bodyPr/>
            <a:lstStyle/>
            <a:p>
              <a:pPr>
                <a:defRPr/>
              </a:pPr>
              <a:endParaRPr lang="lv-LV" sz="1350">
                <a:solidFill>
                  <a:srgbClr val="000000"/>
                </a:solidFill>
                <a:latin typeface=""/>
              </a:endParaRPr>
            </a:p>
          </p:txBody>
        </p:sp>
      </p:grpSp>
      <p:grpSp>
        <p:nvGrpSpPr>
          <p:cNvPr id="22532" name="Group 606"/>
          <p:cNvGrpSpPr>
            <a:grpSpLocks/>
          </p:cNvGrpSpPr>
          <p:nvPr/>
        </p:nvGrpSpPr>
        <p:grpSpPr bwMode="auto">
          <a:xfrm>
            <a:off x="1081088" y="3725863"/>
            <a:ext cx="7494587" cy="2151062"/>
            <a:chOff x="281" y="2372"/>
            <a:chExt cx="5210" cy="1545"/>
          </a:xfrm>
        </p:grpSpPr>
        <p:grpSp>
          <p:nvGrpSpPr>
            <p:cNvPr id="22536" name="Group 607"/>
            <p:cNvGrpSpPr>
              <a:grpSpLocks/>
            </p:cNvGrpSpPr>
            <p:nvPr/>
          </p:nvGrpSpPr>
          <p:grpSpPr bwMode="auto">
            <a:xfrm>
              <a:off x="3895" y="2493"/>
              <a:ext cx="1596" cy="1424"/>
              <a:chOff x="3869" y="2243"/>
              <a:chExt cx="1596" cy="1424"/>
            </a:xfrm>
          </p:grpSpPr>
          <p:sp>
            <p:nvSpPr>
              <p:cNvPr id="131" name="Line 608"/>
              <p:cNvSpPr>
                <a:spLocks noChangeShapeType="1"/>
              </p:cNvSpPr>
              <p:nvPr/>
            </p:nvSpPr>
            <p:spPr bwMode="auto">
              <a:xfrm flipH="1">
                <a:off x="4705" y="2270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2" name="Line 609"/>
              <p:cNvSpPr>
                <a:spLocks noChangeShapeType="1"/>
              </p:cNvSpPr>
              <p:nvPr/>
            </p:nvSpPr>
            <p:spPr bwMode="auto">
              <a:xfrm flipH="1">
                <a:off x="4688" y="2291"/>
                <a:ext cx="3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3" name="Line 610"/>
              <p:cNvSpPr>
                <a:spLocks noChangeShapeType="1"/>
              </p:cNvSpPr>
              <p:nvPr/>
            </p:nvSpPr>
            <p:spPr bwMode="auto">
              <a:xfrm flipH="1">
                <a:off x="4676" y="2312"/>
                <a:ext cx="1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4" name="Line 611"/>
              <p:cNvSpPr>
                <a:spLocks noChangeShapeType="1"/>
              </p:cNvSpPr>
              <p:nvPr/>
            </p:nvSpPr>
            <p:spPr bwMode="auto">
              <a:xfrm flipH="1">
                <a:off x="4662" y="2336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5" name="Line 612"/>
              <p:cNvSpPr>
                <a:spLocks noChangeShapeType="1"/>
              </p:cNvSpPr>
              <p:nvPr/>
            </p:nvSpPr>
            <p:spPr bwMode="auto">
              <a:xfrm flipH="1">
                <a:off x="4652" y="2355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6" name="Line 613"/>
              <p:cNvSpPr>
                <a:spLocks noChangeShapeType="1"/>
              </p:cNvSpPr>
              <p:nvPr/>
            </p:nvSpPr>
            <p:spPr bwMode="auto">
              <a:xfrm flipH="1">
                <a:off x="4641" y="2375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7" name="Line 614"/>
              <p:cNvSpPr>
                <a:spLocks noChangeShapeType="1"/>
              </p:cNvSpPr>
              <p:nvPr/>
            </p:nvSpPr>
            <p:spPr bwMode="auto">
              <a:xfrm flipH="1">
                <a:off x="4623" y="2393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8" name="Line 615"/>
              <p:cNvSpPr>
                <a:spLocks noChangeShapeType="1"/>
              </p:cNvSpPr>
              <p:nvPr/>
            </p:nvSpPr>
            <p:spPr bwMode="auto">
              <a:xfrm flipH="1">
                <a:off x="4609" y="2424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39" name="Line 616"/>
              <p:cNvSpPr>
                <a:spLocks noChangeShapeType="1"/>
              </p:cNvSpPr>
              <p:nvPr/>
            </p:nvSpPr>
            <p:spPr bwMode="auto">
              <a:xfrm flipH="1">
                <a:off x="4598" y="2441"/>
                <a:ext cx="22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0" name="Line 617"/>
              <p:cNvSpPr>
                <a:spLocks noChangeShapeType="1"/>
              </p:cNvSpPr>
              <p:nvPr/>
            </p:nvSpPr>
            <p:spPr bwMode="auto">
              <a:xfrm flipH="1">
                <a:off x="4588" y="2458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1" name="Line 618"/>
              <p:cNvSpPr>
                <a:spLocks noChangeShapeType="1"/>
              </p:cNvSpPr>
              <p:nvPr/>
            </p:nvSpPr>
            <p:spPr bwMode="auto">
              <a:xfrm flipH="1">
                <a:off x="4568" y="2478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2" name="Line 619"/>
              <p:cNvSpPr>
                <a:spLocks noChangeShapeType="1"/>
              </p:cNvSpPr>
              <p:nvPr/>
            </p:nvSpPr>
            <p:spPr bwMode="auto">
              <a:xfrm flipH="1">
                <a:off x="4556" y="2502"/>
                <a:ext cx="11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3" name="Line 620"/>
              <p:cNvSpPr>
                <a:spLocks noChangeShapeType="1"/>
              </p:cNvSpPr>
              <p:nvPr/>
            </p:nvSpPr>
            <p:spPr bwMode="auto">
              <a:xfrm>
                <a:off x="4556" y="252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4" name="Line 621"/>
              <p:cNvSpPr>
                <a:spLocks noChangeShapeType="1"/>
              </p:cNvSpPr>
              <p:nvPr/>
            </p:nvSpPr>
            <p:spPr bwMode="auto">
              <a:xfrm>
                <a:off x="4556" y="2548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5" name="Line 622"/>
              <p:cNvSpPr>
                <a:spLocks noChangeShapeType="1"/>
              </p:cNvSpPr>
              <p:nvPr/>
            </p:nvSpPr>
            <p:spPr bwMode="auto">
              <a:xfrm>
                <a:off x="4556" y="2572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6" name="Line 623"/>
              <p:cNvSpPr>
                <a:spLocks noChangeShapeType="1"/>
              </p:cNvSpPr>
              <p:nvPr/>
            </p:nvSpPr>
            <p:spPr bwMode="auto">
              <a:xfrm>
                <a:off x="4556" y="2596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7" name="Line 624"/>
              <p:cNvSpPr>
                <a:spLocks noChangeShapeType="1"/>
              </p:cNvSpPr>
              <p:nvPr/>
            </p:nvSpPr>
            <p:spPr bwMode="auto">
              <a:xfrm>
                <a:off x="4556" y="2621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8" name="Line 625"/>
              <p:cNvSpPr>
                <a:spLocks noChangeShapeType="1"/>
              </p:cNvSpPr>
              <p:nvPr/>
            </p:nvSpPr>
            <p:spPr bwMode="auto">
              <a:xfrm>
                <a:off x="4556" y="2647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49" name="Line 626"/>
              <p:cNvSpPr>
                <a:spLocks noChangeShapeType="1"/>
              </p:cNvSpPr>
              <p:nvPr/>
            </p:nvSpPr>
            <p:spPr bwMode="auto">
              <a:xfrm>
                <a:off x="4556" y="2670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0" name="Line 627"/>
              <p:cNvSpPr>
                <a:spLocks noChangeShapeType="1"/>
              </p:cNvSpPr>
              <p:nvPr/>
            </p:nvSpPr>
            <p:spPr bwMode="auto">
              <a:xfrm>
                <a:off x="4556" y="269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1" name="Line 628"/>
              <p:cNvSpPr>
                <a:spLocks noChangeShapeType="1"/>
              </p:cNvSpPr>
              <p:nvPr/>
            </p:nvSpPr>
            <p:spPr bwMode="auto">
              <a:xfrm>
                <a:off x="4556" y="2719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2" name="Line 629"/>
              <p:cNvSpPr>
                <a:spLocks noChangeShapeType="1"/>
              </p:cNvSpPr>
              <p:nvPr/>
            </p:nvSpPr>
            <p:spPr bwMode="auto">
              <a:xfrm>
                <a:off x="4556" y="2750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3" name="Line 630"/>
              <p:cNvSpPr>
                <a:spLocks noChangeShapeType="1"/>
              </p:cNvSpPr>
              <p:nvPr/>
            </p:nvSpPr>
            <p:spPr bwMode="auto">
              <a:xfrm>
                <a:off x="4556" y="2770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4" name="Freeform 631"/>
              <p:cNvSpPr>
                <a:spLocks/>
              </p:cNvSpPr>
              <p:nvPr/>
            </p:nvSpPr>
            <p:spPr bwMode="auto">
              <a:xfrm>
                <a:off x="4549" y="2794"/>
                <a:ext cx="3" cy="11"/>
              </a:xfrm>
              <a:custGeom>
                <a:avLst/>
                <a:gdLst>
                  <a:gd name="T0" fmla="*/ 0 w 5"/>
                  <a:gd name="T1" fmla="*/ 0 h 13"/>
                  <a:gd name="T2" fmla="*/ 0 w 5"/>
                  <a:gd name="T3" fmla="*/ 6 h 13"/>
                  <a:gd name="T4" fmla="*/ 0 w 5"/>
                  <a:gd name="T5" fmla="*/ 8 h 1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" h="13">
                    <a:moveTo>
                      <a:pt x="5" y="0"/>
                    </a:moveTo>
                    <a:lnTo>
                      <a:pt x="5" y="11"/>
                    </a:lnTo>
                    <a:lnTo>
                      <a:pt x="0" y="13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5" name="Line 632"/>
              <p:cNvSpPr>
                <a:spLocks noChangeShapeType="1"/>
              </p:cNvSpPr>
              <p:nvPr/>
            </p:nvSpPr>
            <p:spPr bwMode="auto">
              <a:xfrm flipH="1">
                <a:off x="4524" y="2808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6" name="Line 633"/>
              <p:cNvSpPr>
                <a:spLocks noChangeShapeType="1"/>
              </p:cNvSpPr>
              <p:nvPr/>
            </p:nvSpPr>
            <p:spPr bwMode="auto">
              <a:xfrm flipH="1">
                <a:off x="4495" y="2811"/>
                <a:ext cx="21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7" name="Freeform 634"/>
              <p:cNvSpPr>
                <a:spLocks/>
              </p:cNvSpPr>
              <p:nvPr/>
            </p:nvSpPr>
            <p:spPr bwMode="auto">
              <a:xfrm>
                <a:off x="4481" y="2808"/>
                <a:ext cx="22" cy="8"/>
              </a:xfrm>
              <a:custGeom>
                <a:avLst/>
                <a:gdLst>
                  <a:gd name="T0" fmla="*/ 66 w 13"/>
                  <a:gd name="T1" fmla="*/ 10 h 10"/>
                  <a:gd name="T2" fmla="*/ 55 w 13"/>
                  <a:gd name="T3" fmla="*/ 10 h 10"/>
                  <a:gd name="T4" fmla="*/ 0 w 13"/>
                  <a:gd name="T5" fmla="*/ 0 h 1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10">
                    <a:moveTo>
                      <a:pt x="13" y="10"/>
                    </a:moveTo>
                    <a:lnTo>
                      <a:pt x="11" y="10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8" name="Line 635"/>
              <p:cNvSpPr>
                <a:spLocks noChangeShapeType="1"/>
              </p:cNvSpPr>
              <p:nvPr/>
            </p:nvSpPr>
            <p:spPr bwMode="auto">
              <a:xfrm flipH="1" flipV="1">
                <a:off x="4460" y="2792"/>
                <a:ext cx="1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59" name="Line 636"/>
              <p:cNvSpPr>
                <a:spLocks noChangeShapeType="1"/>
              </p:cNvSpPr>
              <p:nvPr/>
            </p:nvSpPr>
            <p:spPr bwMode="auto">
              <a:xfrm flipH="1" flipV="1">
                <a:off x="4439" y="2774"/>
                <a:ext cx="11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0" name="Line 637"/>
              <p:cNvSpPr>
                <a:spLocks noChangeShapeType="1"/>
              </p:cNvSpPr>
              <p:nvPr/>
            </p:nvSpPr>
            <p:spPr bwMode="auto">
              <a:xfrm flipH="1" flipV="1">
                <a:off x="4418" y="2761"/>
                <a:ext cx="13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1" name="Line 638"/>
              <p:cNvSpPr>
                <a:spLocks noChangeShapeType="1"/>
              </p:cNvSpPr>
              <p:nvPr/>
            </p:nvSpPr>
            <p:spPr bwMode="auto">
              <a:xfrm flipH="1" flipV="1">
                <a:off x="4396" y="2750"/>
                <a:ext cx="15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2" name="Line 639"/>
              <p:cNvSpPr>
                <a:spLocks noChangeShapeType="1"/>
              </p:cNvSpPr>
              <p:nvPr/>
            </p:nvSpPr>
            <p:spPr bwMode="auto">
              <a:xfrm flipH="1" flipV="1">
                <a:off x="4375" y="2737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3" name="Line 640"/>
              <p:cNvSpPr>
                <a:spLocks noChangeShapeType="1"/>
              </p:cNvSpPr>
              <p:nvPr/>
            </p:nvSpPr>
            <p:spPr bwMode="auto">
              <a:xfrm flipH="1" flipV="1">
                <a:off x="4347" y="2732"/>
                <a:ext cx="18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4" name="Line 641"/>
              <p:cNvSpPr>
                <a:spLocks noChangeShapeType="1"/>
              </p:cNvSpPr>
              <p:nvPr/>
            </p:nvSpPr>
            <p:spPr bwMode="auto">
              <a:xfrm flipH="1" flipV="1">
                <a:off x="4324" y="2722"/>
                <a:ext cx="19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5" name="Line 642"/>
              <p:cNvSpPr>
                <a:spLocks noChangeShapeType="1"/>
              </p:cNvSpPr>
              <p:nvPr/>
            </p:nvSpPr>
            <p:spPr bwMode="auto">
              <a:xfrm flipH="1" flipV="1">
                <a:off x="4300" y="2715"/>
                <a:ext cx="22" cy="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6" name="Line 643"/>
              <p:cNvSpPr>
                <a:spLocks noChangeShapeType="1"/>
              </p:cNvSpPr>
              <p:nvPr/>
            </p:nvSpPr>
            <p:spPr bwMode="auto">
              <a:xfrm flipH="1" flipV="1">
                <a:off x="4279" y="2709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7" name="Line 644"/>
              <p:cNvSpPr>
                <a:spLocks noChangeShapeType="1"/>
              </p:cNvSpPr>
              <p:nvPr/>
            </p:nvSpPr>
            <p:spPr bwMode="auto">
              <a:xfrm flipH="1" flipV="1">
                <a:off x="4249" y="2698"/>
                <a:ext cx="22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8" name="Line 645"/>
              <p:cNvSpPr>
                <a:spLocks noChangeShapeType="1"/>
              </p:cNvSpPr>
              <p:nvPr/>
            </p:nvSpPr>
            <p:spPr bwMode="auto">
              <a:xfrm flipH="1" flipV="1">
                <a:off x="4237" y="2691"/>
                <a:ext cx="21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69" name="Line 646"/>
              <p:cNvSpPr>
                <a:spLocks noChangeShapeType="1"/>
              </p:cNvSpPr>
              <p:nvPr/>
            </p:nvSpPr>
            <p:spPr bwMode="auto">
              <a:xfrm flipH="1" flipV="1">
                <a:off x="4208" y="2682"/>
                <a:ext cx="18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0" name="Line 647"/>
              <p:cNvSpPr>
                <a:spLocks noChangeShapeType="1"/>
              </p:cNvSpPr>
              <p:nvPr/>
            </p:nvSpPr>
            <p:spPr bwMode="auto">
              <a:xfrm flipH="1" flipV="1">
                <a:off x="4185" y="2681"/>
                <a:ext cx="20" cy="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1" name="Line 648"/>
              <p:cNvSpPr>
                <a:spLocks noChangeShapeType="1"/>
              </p:cNvSpPr>
              <p:nvPr/>
            </p:nvSpPr>
            <p:spPr bwMode="auto">
              <a:xfrm flipH="1" flipV="1">
                <a:off x="4162" y="2669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2" name="Line 649"/>
              <p:cNvSpPr>
                <a:spLocks noChangeShapeType="1"/>
              </p:cNvSpPr>
              <p:nvPr/>
            </p:nvSpPr>
            <p:spPr bwMode="auto">
              <a:xfrm flipH="1" flipV="1">
                <a:off x="4141" y="2664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3" name="Line 650"/>
              <p:cNvSpPr>
                <a:spLocks noChangeShapeType="1"/>
              </p:cNvSpPr>
              <p:nvPr/>
            </p:nvSpPr>
            <p:spPr bwMode="auto">
              <a:xfrm flipH="1" flipV="1">
                <a:off x="4111" y="2652"/>
                <a:ext cx="19" cy="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4" name="Freeform 651"/>
              <p:cNvSpPr>
                <a:spLocks/>
              </p:cNvSpPr>
              <p:nvPr/>
            </p:nvSpPr>
            <p:spPr bwMode="auto">
              <a:xfrm>
                <a:off x="4088" y="2651"/>
                <a:ext cx="21" cy="0"/>
              </a:xfrm>
              <a:custGeom>
                <a:avLst/>
                <a:gdLst>
                  <a:gd name="T0" fmla="*/ 17 w 17"/>
                  <a:gd name="T1" fmla="*/ 1 h 1"/>
                  <a:gd name="T2" fmla="*/ 11 w 17"/>
                  <a:gd name="T3" fmla="*/ 0 h 1"/>
                  <a:gd name="T4" fmla="*/ 0 w 17"/>
                  <a:gd name="T5" fmla="*/ 0 h 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" h="1">
                    <a:moveTo>
                      <a:pt x="17" y="1"/>
                    </a:moveTo>
                    <a:lnTo>
                      <a:pt x="11" y="0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5" name="Line 652"/>
              <p:cNvSpPr>
                <a:spLocks noChangeShapeType="1"/>
              </p:cNvSpPr>
              <p:nvPr/>
            </p:nvSpPr>
            <p:spPr bwMode="auto">
              <a:xfrm flipH="1">
                <a:off x="4066" y="2647"/>
                <a:ext cx="22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6" name="Line 653"/>
              <p:cNvSpPr>
                <a:spLocks noChangeShapeType="1"/>
              </p:cNvSpPr>
              <p:nvPr/>
            </p:nvSpPr>
            <p:spPr bwMode="auto">
              <a:xfrm flipH="1" flipV="1">
                <a:off x="4028" y="2647"/>
                <a:ext cx="25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7" name="Line 654"/>
              <p:cNvSpPr>
                <a:spLocks noChangeShapeType="1"/>
              </p:cNvSpPr>
              <p:nvPr/>
            </p:nvSpPr>
            <p:spPr bwMode="auto">
              <a:xfrm flipV="1">
                <a:off x="4028" y="2629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8" name="Line 655"/>
              <p:cNvSpPr>
                <a:spLocks noChangeShapeType="1"/>
              </p:cNvSpPr>
              <p:nvPr/>
            </p:nvSpPr>
            <p:spPr bwMode="auto">
              <a:xfrm flipV="1">
                <a:off x="4028" y="2600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79" name="Line 656"/>
              <p:cNvSpPr>
                <a:spLocks noChangeShapeType="1"/>
              </p:cNvSpPr>
              <p:nvPr/>
            </p:nvSpPr>
            <p:spPr bwMode="auto">
              <a:xfrm flipV="1">
                <a:off x="4026" y="2579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0" name="Line 657"/>
              <p:cNvSpPr>
                <a:spLocks noChangeShapeType="1"/>
              </p:cNvSpPr>
              <p:nvPr/>
            </p:nvSpPr>
            <p:spPr bwMode="auto">
              <a:xfrm flipH="1" flipV="1">
                <a:off x="4004" y="2562"/>
                <a:ext cx="9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1" name="Line 658"/>
              <p:cNvSpPr>
                <a:spLocks noChangeShapeType="1"/>
              </p:cNvSpPr>
              <p:nvPr/>
            </p:nvSpPr>
            <p:spPr bwMode="auto">
              <a:xfrm flipH="1" flipV="1">
                <a:off x="3992" y="2545"/>
                <a:ext cx="1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2" name="Freeform 659"/>
              <p:cNvSpPr>
                <a:spLocks/>
              </p:cNvSpPr>
              <p:nvPr/>
            </p:nvSpPr>
            <p:spPr bwMode="auto">
              <a:xfrm>
                <a:off x="3973" y="2528"/>
                <a:ext cx="8" cy="7"/>
              </a:xfrm>
              <a:custGeom>
                <a:avLst/>
                <a:gdLst>
                  <a:gd name="T0" fmla="*/ 1 w 12"/>
                  <a:gd name="T1" fmla="*/ 4 h 8"/>
                  <a:gd name="T2" fmla="*/ 1 w 12"/>
                  <a:gd name="T3" fmla="*/ 0 h 8"/>
                  <a:gd name="T4" fmla="*/ 0 w 12"/>
                  <a:gd name="T5" fmla="*/ 4 h 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2" h="8">
                    <a:moveTo>
                      <a:pt x="12" y="8"/>
                    </a:moveTo>
                    <a:lnTo>
                      <a:pt x="4" y="0"/>
                    </a:lnTo>
                    <a:lnTo>
                      <a:pt x="0" y="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3" name="Line 660"/>
              <p:cNvSpPr>
                <a:spLocks noChangeShapeType="1"/>
              </p:cNvSpPr>
              <p:nvPr/>
            </p:nvSpPr>
            <p:spPr bwMode="auto">
              <a:xfrm flipH="1">
                <a:off x="3954" y="2538"/>
                <a:ext cx="4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4" name="Line 661"/>
              <p:cNvSpPr>
                <a:spLocks noChangeShapeType="1"/>
              </p:cNvSpPr>
              <p:nvPr/>
            </p:nvSpPr>
            <p:spPr bwMode="auto">
              <a:xfrm flipH="1">
                <a:off x="3930" y="2562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5" name="Line 662"/>
              <p:cNvSpPr>
                <a:spLocks noChangeShapeType="1"/>
              </p:cNvSpPr>
              <p:nvPr/>
            </p:nvSpPr>
            <p:spPr bwMode="auto">
              <a:xfrm flipH="1" flipV="1">
                <a:off x="3920" y="2572"/>
                <a:ext cx="14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6" name="Line 663"/>
              <p:cNvSpPr>
                <a:spLocks noChangeShapeType="1"/>
              </p:cNvSpPr>
              <p:nvPr/>
            </p:nvSpPr>
            <p:spPr bwMode="auto">
              <a:xfrm flipH="1" flipV="1">
                <a:off x="3896" y="2570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7" name="Line 664"/>
              <p:cNvSpPr>
                <a:spLocks noChangeShapeType="1"/>
              </p:cNvSpPr>
              <p:nvPr/>
            </p:nvSpPr>
            <p:spPr bwMode="auto">
              <a:xfrm flipH="1" flipV="1">
                <a:off x="3869" y="2566"/>
                <a:ext cx="17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8" name="Line 665"/>
              <p:cNvSpPr>
                <a:spLocks noChangeShapeType="1"/>
              </p:cNvSpPr>
              <p:nvPr/>
            </p:nvSpPr>
            <p:spPr bwMode="auto">
              <a:xfrm>
                <a:off x="4556" y="2802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89" name="Line 666"/>
              <p:cNvSpPr>
                <a:spLocks noChangeShapeType="1"/>
              </p:cNvSpPr>
              <p:nvPr/>
            </p:nvSpPr>
            <p:spPr bwMode="auto">
              <a:xfrm>
                <a:off x="4577" y="2811"/>
                <a:ext cx="21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0" name="Line 667"/>
              <p:cNvSpPr>
                <a:spLocks noChangeShapeType="1"/>
              </p:cNvSpPr>
              <p:nvPr/>
            </p:nvSpPr>
            <p:spPr bwMode="auto">
              <a:xfrm>
                <a:off x="4602" y="2821"/>
                <a:ext cx="18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1" name="Line 668"/>
              <p:cNvSpPr>
                <a:spLocks noChangeShapeType="1"/>
              </p:cNvSpPr>
              <p:nvPr/>
            </p:nvSpPr>
            <p:spPr bwMode="auto">
              <a:xfrm>
                <a:off x="4623" y="2829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2" name="Freeform 669"/>
              <p:cNvSpPr>
                <a:spLocks/>
              </p:cNvSpPr>
              <p:nvPr/>
            </p:nvSpPr>
            <p:spPr bwMode="auto">
              <a:xfrm>
                <a:off x="4652" y="2838"/>
                <a:ext cx="21" cy="3"/>
              </a:xfrm>
              <a:custGeom>
                <a:avLst/>
                <a:gdLst>
                  <a:gd name="T0" fmla="*/ 0 w 15"/>
                  <a:gd name="T1" fmla="*/ 0 h 5"/>
                  <a:gd name="T2" fmla="*/ 80 w 15"/>
                  <a:gd name="T3" fmla="*/ 0 h 5"/>
                  <a:gd name="T4" fmla="*/ 80 w 15"/>
                  <a:gd name="T5" fmla="*/ 0 h 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5" h="5">
                    <a:moveTo>
                      <a:pt x="0" y="0"/>
                    </a:moveTo>
                    <a:lnTo>
                      <a:pt x="15" y="3"/>
                    </a:lnTo>
                    <a:lnTo>
                      <a:pt x="15" y="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3" name="Line 670"/>
              <p:cNvSpPr>
                <a:spLocks noChangeShapeType="1"/>
              </p:cNvSpPr>
              <p:nvPr/>
            </p:nvSpPr>
            <p:spPr bwMode="auto">
              <a:xfrm>
                <a:off x="4664" y="2853"/>
                <a:ext cx="3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4" name="Line 671"/>
              <p:cNvSpPr>
                <a:spLocks noChangeShapeType="1"/>
              </p:cNvSpPr>
              <p:nvPr/>
            </p:nvSpPr>
            <p:spPr bwMode="auto">
              <a:xfrm>
                <a:off x="4673" y="2876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5" name="Line 672"/>
              <p:cNvSpPr>
                <a:spLocks noChangeShapeType="1"/>
              </p:cNvSpPr>
              <p:nvPr/>
            </p:nvSpPr>
            <p:spPr bwMode="auto">
              <a:xfrm>
                <a:off x="4677" y="2900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6" name="Line 673"/>
              <p:cNvSpPr>
                <a:spLocks noChangeShapeType="1"/>
              </p:cNvSpPr>
              <p:nvPr/>
            </p:nvSpPr>
            <p:spPr bwMode="auto">
              <a:xfrm>
                <a:off x="4685" y="2922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7" name="Freeform 674"/>
              <p:cNvSpPr>
                <a:spLocks/>
              </p:cNvSpPr>
              <p:nvPr/>
            </p:nvSpPr>
            <p:spPr bwMode="auto">
              <a:xfrm>
                <a:off x="4694" y="2948"/>
                <a:ext cx="0" cy="16"/>
              </a:xfrm>
              <a:custGeom>
                <a:avLst/>
                <a:gdLst>
                  <a:gd name="T0" fmla="*/ 0 w 8"/>
                  <a:gd name="T1" fmla="*/ 0 h 15"/>
                  <a:gd name="T2" fmla="*/ 0 w 8"/>
                  <a:gd name="T3" fmla="*/ 11 h 15"/>
                  <a:gd name="T4" fmla="*/ 0 w 8"/>
                  <a:gd name="T5" fmla="*/ 15 h 1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8" h="15">
                    <a:moveTo>
                      <a:pt x="0" y="0"/>
                    </a:moveTo>
                    <a:lnTo>
                      <a:pt x="4" y="11"/>
                    </a:lnTo>
                    <a:lnTo>
                      <a:pt x="8" y="1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8" name="Line 675"/>
              <p:cNvSpPr>
                <a:spLocks noChangeShapeType="1"/>
              </p:cNvSpPr>
              <p:nvPr/>
            </p:nvSpPr>
            <p:spPr bwMode="auto">
              <a:xfrm>
                <a:off x="4705" y="2968"/>
                <a:ext cx="10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199" name="Line 676"/>
              <p:cNvSpPr>
                <a:spLocks noChangeShapeType="1"/>
              </p:cNvSpPr>
              <p:nvPr/>
            </p:nvSpPr>
            <p:spPr bwMode="auto">
              <a:xfrm>
                <a:off x="4720" y="2986"/>
                <a:ext cx="21" cy="9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0" name="Line 677"/>
              <p:cNvSpPr>
                <a:spLocks noChangeShapeType="1"/>
              </p:cNvSpPr>
              <p:nvPr/>
            </p:nvSpPr>
            <p:spPr bwMode="auto">
              <a:xfrm>
                <a:off x="4738" y="3003"/>
                <a:ext cx="3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1" name="Line 678"/>
              <p:cNvSpPr>
                <a:spLocks noChangeShapeType="1"/>
              </p:cNvSpPr>
              <p:nvPr/>
            </p:nvSpPr>
            <p:spPr bwMode="auto">
              <a:xfrm>
                <a:off x="4758" y="3022"/>
                <a:ext cx="11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2" name="Line 679"/>
              <p:cNvSpPr>
                <a:spLocks noChangeShapeType="1"/>
              </p:cNvSpPr>
              <p:nvPr/>
            </p:nvSpPr>
            <p:spPr bwMode="auto">
              <a:xfrm>
                <a:off x="4779" y="3039"/>
                <a:ext cx="11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3" name="Line 680"/>
              <p:cNvSpPr>
                <a:spLocks noChangeShapeType="1"/>
              </p:cNvSpPr>
              <p:nvPr/>
            </p:nvSpPr>
            <p:spPr bwMode="auto">
              <a:xfrm>
                <a:off x="4791" y="3059"/>
                <a:ext cx="2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4" name="Line 681"/>
              <p:cNvSpPr>
                <a:spLocks noChangeShapeType="1"/>
              </p:cNvSpPr>
              <p:nvPr/>
            </p:nvSpPr>
            <p:spPr bwMode="auto">
              <a:xfrm>
                <a:off x="4981" y="2243"/>
                <a:ext cx="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5" name="Line 682"/>
              <p:cNvSpPr>
                <a:spLocks noChangeShapeType="1"/>
              </p:cNvSpPr>
              <p:nvPr/>
            </p:nvSpPr>
            <p:spPr bwMode="auto">
              <a:xfrm>
                <a:off x="4981" y="2269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6" name="Line 683"/>
              <p:cNvSpPr>
                <a:spLocks noChangeShapeType="1"/>
              </p:cNvSpPr>
              <p:nvPr/>
            </p:nvSpPr>
            <p:spPr bwMode="auto">
              <a:xfrm>
                <a:off x="4981" y="2293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7" name="Line 684"/>
              <p:cNvSpPr>
                <a:spLocks noChangeShapeType="1"/>
              </p:cNvSpPr>
              <p:nvPr/>
            </p:nvSpPr>
            <p:spPr bwMode="auto">
              <a:xfrm>
                <a:off x="4981" y="2320"/>
                <a:ext cx="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8" name="Line 685"/>
              <p:cNvSpPr>
                <a:spLocks noChangeShapeType="1"/>
              </p:cNvSpPr>
              <p:nvPr/>
            </p:nvSpPr>
            <p:spPr bwMode="auto">
              <a:xfrm>
                <a:off x="4981" y="2342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09" name="Freeform 686"/>
              <p:cNvSpPr>
                <a:spLocks/>
              </p:cNvSpPr>
              <p:nvPr/>
            </p:nvSpPr>
            <p:spPr bwMode="auto">
              <a:xfrm>
                <a:off x="4981" y="2372"/>
                <a:ext cx="13" cy="1"/>
              </a:xfrm>
              <a:custGeom>
                <a:avLst/>
                <a:gdLst>
                  <a:gd name="T0" fmla="*/ 0 w 13"/>
                  <a:gd name="T1" fmla="*/ 0 h 5"/>
                  <a:gd name="T2" fmla="*/ 0 w 13"/>
                  <a:gd name="T3" fmla="*/ 0 h 5"/>
                  <a:gd name="T4" fmla="*/ 13 w 13"/>
                  <a:gd name="T5" fmla="*/ 0 h 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5">
                    <a:moveTo>
                      <a:pt x="0" y="0"/>
                    </a:moveTo>
                    <a:lnTo>
                      <a:pt x="0" y="2"/>
                    </a:lnTo>
                    <a:lnTo>
                      <a:pt x="13" y="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0" name="Line 687"/>
              <p:cNvSpPr>
                <a:spLocks noChangeShapeType="1"/>
              </p:cNvSpPr>
              <p:nvPr/>
            </p:nvSpPr>
            <p:spPr bwMode="auto">
              <a:xfrm>
                <a:off x="5003" y="2377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1" name="Line 688"/>
              <p:cNvSpPr>
                <a:spLocks noChangeShapeType="1"/>
              </p:cNvSpPr>
              <p:nvPr/>
            </p:nvSpPr>
            <p:spPr bwMode="auto">
              <a:xfrm>
                <a:off x="5026" y="2389"/>
                <a:ext cx="14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2" name="Line 689"/>
              <p:cNvSpPr>
                <a:spLocks noChangeShapeType="1"/>
              </p:cNvSpPr>
              <p:nvPr/>
            </p:nvSpPr>
            <p:spPr bwMode="auto">
              <a:xfrm>
                <a:off x="5050" y="2392"/>
                <a:ext cx="18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3" name="Freeform 690"/>
              <p:cNvSpPr>
                <a:spLocks/>
              </p:cNvSpPr>
              <p:nvPr/>
            </p:nvSpPr>
            <p:spPr bwMode="auto">
              <a:xfrm>
                <a:off x="5077" y="2399"/>
                <a:ext cx="11" cy="13"/>
              </a:xfrm>
              <a:custGeom>
                <a:avLst/>
                <a:gdLst>
                  <a:gd name="T0" fmla="*/ 0 w 9"/>
                  <a:gd name="T1" fmla="*/ 0 h 13"/>
                  <a:gd name="T2" fmla="*/ 2 w 9"/>
                  <a:gd name="T3" fmla="*/ 2 h 13"/>
                  <a:gd name="T4" fmla="*/ 14 w 9"/>
                  <a:gd name="T5" fmla="*/ 13 h 1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" h="13">
                    <a:moveTo>
                      <a:pt x="0" y="0"/>
                    </a:moveTo>
                    <a:lnTo>
                      <a:pt x="2" y="2"/>
                    </a:lnTo>
                    <a:lnTo>
                      <a:pt x="9" y="13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4" name="Line 691"/>
              <p:cNvSpPr>
                <a:spLocks noChangeShapeType="1"/>
              </p:cNvSpPr>
              <p:nvPr/>
            </p:nvSpPr>
            <p:spPr bwMode="auto">
              <a:xfrm>
                <a:off x="5088" y="2424"/>
                <a:ext cx="2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5" name="Line 692"/>
              <p:cNvSpPr>
                <a:spLocks noChangeShapeType="1"/>
              </p:cNvSpPr>
              <p:nvPr/>
            </p:nvSpPr>
            <p:spPr bwMode="auto">
              <a:xfrm>
                <a:off x="5098" y="2441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6" name="Line 693"/>
              <p:cNvSpPr>
                <a:spLocks noChangeShapeType="1"/>
              </p:cNvSpPr>
              <p:nvPr/>
            </p:nvSpPr>
            <p:spPr bwMode="auto">
              <a:xfrm>
                <a:off x="5112" y="2463"/>
                <a:ext cx="8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7" name="Line 694"/>
              <p:cNvSpPr>
                <a:spLocks noChangeShapeType="1"/>
              </p:cNvSpPr>
              <p:nvPr/>
            </p:nvSpPr>
            <p:spPr bwMode="auto">
              <a:xfrm>
                <a:off x="5130" y="2483"/>
                <a:ext cx="0" cy="1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8" name="Line 695"/>
              <p:cNvSpPr>
                <a:spLocks noChangeShapeType="1"/>
              </p:cNvSpPr>
              <p:nvPr/>
            </p:nvSpPr>
            <p:spPr bwMode="auto">
              <a:xfrm>
                <a:off x="5141" y="2509"/>
                <a:ext cx="11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19" name="Line 696"/>
              <p:cNvSpPr>
                <a:spLocks noChangeShapeType="1"/>
              </p:cNvSpPr>
              <p:nvPr/>
            </p:nvSpPr>
            <p:spPr bwMode="auto">
              <a:xfrm flipH="1">
                <a:off x="5141" y="2528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0" name="Line 697"/>
              <p:cNvSpPr>
                <a:spLocks noChangeShapeType="1"/>
              </p:cNvSpPr>
              <p:nvPr/>
            </p:nvSpPr>
            <p:spPr bwMode="auto">
              <a:xfrm flipH="1">
                <a:off x="5141" y="2552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1" name="Line 698"/>
              <p:cNvSpPr>
                <a:spLocks noChangeShapeType="1"/>
              </p:cNvSpPr>
              <p:nvPr/>
            </p:nvSpPr>
            <p:spPr bwMode="auto">
              <a:xfrm flipH="1">
                <a:off x="5134" y="2579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2" name="Line 699"/>
              <p:cNvSpPr>
                <a:spLocks noChangeShapeType="1"/>
              </p:cNvSpPr>
              <p:nvPr/>
            </p:nvSpPr>
            <p:spPr bwMode="auto">
              <a:xfrm flipH="1">
                <a:off x="5122" y="2600"/>
                <a:ext cx="8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3" name="Line 700"/>
              <p:cNvSpPr>
                <a:spLocks noChangeShapeType="1"/>
              </p:cNvSpPr>
              <p:nvPr/>
            </p:nvSpPr>
            <p:spPr bwMode="auto">
              <a:xfrm flipH="1">
                <a:off x="5120" y="2623"/>
                <a:ext cx="2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4" name="Line 701"/>
              <p:cNvSpPr>
                <a:spLocks noChangeShapeType="1"/>
              </p:cNvSpPr>
              <p:nvPr/>
            </p:nvSpPr>
            <p:spPr bwMode="auto">
              <a:xfrm>
                <a:off x="5120" y="2647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5" name="Line 702"/>
              <p:cNvSpPr>
                <a:spLocks noChangeShapeType="1"/>
              </p:cNvSpPr>
              <p:nvPr/>
            </p:nvSpPr>
            <p:spPr bwMode="auto">
              <a:xfrm>
                <a:off x="5130" y="2670"/>
                <a:ext cx="0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6" name="Line 703"/>
              <p:cNvSpPr>
                <a:spLocks noChangeShapeType="1"/>
              </p:cNvSpPr>
              <p:nvPr/>
            </p:nvSpPr>
            <p:spPr bwMode="auto">
              <a:xfrm>
                <a:off x="5141" y="2691"/>
                <a:ext cx="11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7" name="Line 704"/>
              <p:cNvSpPr>
                <a:spLocks noChangeShapeType="1"/>
              </p:cNvSpPr>
              <p:nvPr/>
            </p:nvSpPr>
            <p:spPr bwMode="auto">
              <a:xfrm>
                <a:off x="5152" y="2717"/>
                <a:ext cx="0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8" name="Freeform 705"/>
              <p:cNvSpPr>
                <a:spLocks/>
              </p:cNvSpPr>
              <p:nvPr/>
            </p:nvSpPr>
            <p:spPr bwMode="auto">
              <a:xfrm>
                <a:off x="5162" y="2737"/>
                <a:ext cx="0" cy="18"/>
              </a:xfrm>
              <a:custGeom>
                <a:avLst/>
                <a:gdLst>
                  <a:gd name="T0" fmla="*/ 0 w 2"/>
                  <a:gd name="T1" fmla="*/ 0 h 15"/>
                  <a:gd name="T2" fmla="*/ 1 w 2"/>
                  <a:gd name="T3" fmla="*/ 10 h 15"/>
                  <a:gd name="T4" fmla="*/ 1 w 2"/>
                  <a:gd name="T5" fmla="*/ 37 h 1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" h="15">
                    <a:moveTo>
                      <a:pt x="0" y="0"/>
                    </a:moveTo>
                    <a:lnTo>
                      <a:pt x="2" y="4"/>
                    </a:lnTo>
                    <a:lnTo>
                      <a:pt x="2" y="15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29" name="Line 706"/>
              <p:cNvSpPr>
                <a:spLocks noChangeShapeType="1"/>
              </p:cNvSpPr>
              <p:nvPr/>
            </p:nvSpPr>
            <p:spPr bwMode="auto">
              <a:xfrm>
                <a:off x="5162" y="2767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0" name="Line 707"/>
              <p:cNvSpPr>
                <a:spLocks noChangeShapeType="1"/>
              </p:cNvSpPr>
              <p:nvPr/>
            </p:nvSpPr>
            <p:spPr bwMode="auto">
              <a:xfrm>
                <a:off x="5162" y="278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1" name="Line 708"/>
              <p:cNvSpPr>
                <a:spLocks noChangeShapeType="1"/>
              </p:cNvSpPr>
              <p:nvPr/>
            </p:nvSpPr>
            <p:spPr bwMode="auto">
              <a:xfrm>
                <a:off x="5162" y="2811"/>
                <a:ext cx="0" cy="22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2" name="Line 709"/>
              <p:cNvSpPr>
                <a:spLocks noChangeShapeType="1"/>
              </p:cNvSpPr>
              <p:nvPr/>
            </p:nvSpPr>
            <p:spPr bwMode="auto">
              <a:xfrm>
                <a:off x="5162" y="283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3" name="Line 710"/>
              <p:cNvSpPr>
                <a:spLocks noChangeShapeType="1"/>
              </p:cNvSpPr>
              <p:nvPr/>
            </p:nvSpPr>
            <p:spPr bwMode="auto">
              <a:xfrm>
                <a:off x="5162" y="286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4" name="Line 711"/>
              <p:cNvSpPr>
                <a:spLocks noChangeShapeType="1"/>
              </p:cNvSpPr>
              <p:nvPr/>
            </p:nvSpPr>
            <p:spPr bwMode="auto">
              <a:xfrm>
                <a:off x="5162" y="2887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5" name="Line 712"/>
              <p:cNvSpPr>
                <a:spLocks noChangeShapeType="1"/>
              </p:cNvSpPr>
              <p:nvPr/>
            </p:nvSpPr>
            <p:spPr bwMode="auto">
              <a:xfrm>
                <a:off x="5162" y="291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6" name="Line 713"/>
              <p:cNvSpPr>
                <a:spLocks noChangeShapeType="1"/>
              </p:cNvSpPr>
              <p:nvPr/>
            </p:nvSpPr>
            <p:spPr bwMode="auto">
              <a:xfrm>
                <a:off x="5162" y="2938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7" name="Line 714"/>
              <p:cNvSpPr>
                <a:spLocks noChangeShapeType="1"/>
              </p:cNvSpPr>
              <p:nvPr/>
            </p:nvSpPr>
            <p:spPr bwMode="auto">
              <a:xfrm>
                <a:off x="5162" y="2963"/>
                <a:ext cx="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8" name="Line 715"/>
              <p:cNvSpPr>
                <a:spLocks noChangeShapeType="1"/>
              </p:cNvSpPr>
              <p:nvPr/>
            </p:nvSpPr>
            <p:spPr bwMode="auto">
              <a:xfrm>
                <a:off x="5162" y="2986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39" name="Line 716"/>
              <p:cNvSpPr>
                <a:spLocks noChangeShapeType="1"/>
              </p:cNvSpPr>
              <p:nvPr/>
            </p:nvSpPr>
            <p:spPr bwMode="auto">
              <a:xfrm>
                <a:off x="5162" y="3011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0" name="Line 717"/>
              <p:cNvSpPr>
                <a:spLocks noChangeShapeType="1"/>
              </p:cNvSpPr>
              <p:nvPr/>
            </p:nvSpPr>
            <p:spPr bwMode="auto">
              <a:xfrm>
                <a:off x="5162" y="3033"/>
                <a:ext cx="22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1" name="Line 718"/>
              <p:cNvSpPr>
                <a:spLocks noChangeShapeType="1"/>
              </p:cNvSpPr>
              <p:nvPr/>
            </p:nvSpPr>
            <p:spPr bwMode="auto">
              <a:xfrm>
                <a:off x="5184" y="3049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2" name="Line 719"/>
              <p:cNvSpPr>
                <a:spLocks noChangeShapeType="1"/>
              </p:cNvSpPr>
              <p:nvPr/>
            </p:nvSpPr>
            <p:spPr bwMode="auto">
              <a:xfrm>
                <a:off x="5205" y="3060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3" name="Line 720"/>
              <p:cNvSpPr>
                <a:spLocks noChangeShapeType="1"/>
              </p:cNvSpPr>
              <p:nvPr/>
            </p:nvSpPr>
            <p:spPr bwMode="auto">
              <a:xfrm>
                <a:off x="5226" y="3078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4" name="Line 721"/>
              <p:cNvSpPr>
                <a:spLocks noChangeShapeType="1"/>
              </p:cNvSpPr>
              <p:nvPr/>
            </p:nvSpPr>
            <p:spPr bwMode="auto">
              <a:xfrm>
                <a:off x="5246" y="3090"/>
                <a:ext cx="11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5" name="Line 722"/>
              <p:cNvSpPr>
                <a:spLocks noChangeShapeType="1"/>
              </p:cNvSpPr>
              <p:nvPr/>
            </p:nvSpPr>
            <p:spPr bwMode="auto">
              <a:xfrm>
                <a:off x="5262" y="3104"/>
                <a:ext cx="19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6" name="Line 723"/>
              <p:cNvSpPr>
                <a:spLocks noChangeShapeType="1"/>
              </p:cNvSpPr>
              <p:nvPr/>
            </p:nvSpPr>
            <p:spPr bwMode="auto">
              <a:xfrm>
                <a:off x="5290" y="3117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7" name="Line 724"/>
              <p:cNvSpPr>
                <a:spLocks noChangeShapeType="1"/>
              </p:cNvSpPr>
              <p:nvPr/>
            </p:nvSpPr>
            <p:spPr bwMode="auto">
              <a:xfrm>
                <a:off x="5310" y="3131"/>
                <a:ext cx="22" cy="14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8" name="Line 725"/>
              <p:cNvSpPr>
                <a:spLocks noChangeShapeType="1"/>
              </p:cNvSpPr>
              <p:nvPr/>
            </p:nvSpPr>
            <p:spPr bwMode="auto">
              <a:xfrm>
                <a:off x="5333" y="3145"/>
                <a:ext cx="2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49" name="Freeform 726"/>
              <p:cNvSpPr>
                <a:spLocks/>
              </p:cNvSpPr>
              <p:nvPr/>
            </p:nvSpPr>
            <p:spPr bwMode="auto">
              <a:xfrm>
                <a:off x="5343" y="3158"/>
                <a:ext cx="15" cy="0"/>
              </a:xfrm>
              <a:custGeom>
                <a:avLst/>
                <a:gdLst>
                  <a:gd name="T0" fmla="*/ 0 w 15"/>
                  <a:gd name="T1" fmla="*/ 0 h 5"/>
                  <a:gd name="T2" fmla="*/ 11 w 15"/>
                  <a:gd name="T3" fmla="*/ 0 h 5"/>
                  <a:gd name="T4" fmla="*/ 15 w 15"/>
                  <a:gd name="T5" fmla="*/ 0 h 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5" h="5">
                    <a:moveTo>
                      <a:pt x="0" y="0"/>
                    </a:moveTo>
                    <a:lnTo>
                      <a:pt x="11" y="5"/>
                    </a:lnTo>
                    <a:lnTo>
                      <a:pt x="15" y="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0" name="Line 727"/>
              <p:cNvSpPr>
                <a:spLocks noChangeShapeType="1"/>
              </p:cNvSpPr>
              <p:nvPr/>
            </p:nvSpPr>
            <p:spPr bwMode="auto">
              <a:xfrm flipV="1">
                <a:off x="5368" y="3145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1" name="Freeform 728"/>
              <p:cNvSpPr>
                <a:spLocks/>
              </p:cNvSpPr>
              <p:nvPr/>
            </p:nvSpPr>
            <p:spPr bwMode="auto">
              <a:xfrm>
                <a:off x="5386" y="3135"/>
                <a:ext cx="10" cy="8"/>
              </a:xfrm>
              <a:custGeom>
                <a:avLst/>
                <a:gdLst>
                  <a:gd name="T0" fmla="*/ 0 w 11"/>
                  <a:gd name="T1" fmla="*/ 2 h 9"/>
                  <a:gd name="T2" fmla="*/ 2 w 11"/>
                  <a:gd name="T3" fmla="*/ 0 h 9"/>
                  <a:gd name="T4" fmla="*/ 11 w 11"/>
                  <a:gd name="T5" fmla="*/ 4 h 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1" h="9">
                    <a:moveTo>
                      <a:pt x="0" y="2"/>
                    </a:moveTo>
                    <a:lnTo>
                      <a:pt x="2" y="0"/>
                    </a:lnTo>
                    <a:lnTo>
                      <a:pt x="11" y="9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2" name="Freeform 729"/>
              <p:cNvSpPr>
                <a:spLocks/>
              </p:cNvSpPr>
              <p:nvPr/>
            </p:nvSpPr>
            <p:spPr bwMode="auto">
              <a:xfrm>
                <a:off x="5407" y="3152"/>
                <a:ext cx="0" cy="11"/>
              </a:xfrm>
              <a:custGeom>
                <a:avLst/>
                <a:gdLst>
                  <a:gd name="T0" fmla="*/ 0 w 5"/>
                  <a:gd name="T1" fmla="*/ 0 h 14"/>
                  <a:gd name="T2" fmla="*/ 0 w 5"/>
                  <a:gd name="T3" fmla="*/ 2 h 14"/>
                  <a:gd name="T4" fmla="*/ 0 w 5"/>
                  <a:gd name="T5" fmla="*/ 5 h 1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" h="14">
                    <a:moveTo>
                      <a:pt x="0" y="0"/>
                    </a:moveTo>
                    <a:lnTo>
                      <a:pt x="5" y="5"/>
                    </a:lnTo>
                    <a:lnTo>
                      <a:pt x="5" y="1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3" name="Line 730"/>
              <p:cNvSpPr>
                <a:spLocks noChangeShapeType="1"/>
              </p:cNvSpPr>
              <p:nvPr/>
            </p:nvSpPr>
            <p:spPr bwMode="auto">
              <a:xfrm>
                <a:off x="5407" y="3172"/>
                <a:ext cx="1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4" name="Line 731"/>
              <p:cNvSpPr>
                <a:spLocks noChangeShapeType="1"/>
              </p:cNvSpPr>
              <p:nvPr/>
            </p:nvSpPr>
            <p:spPr bwMode="auto">
              <a:xfrm>
                <a:off x="5418" y="3196"/>
                <a:ext cx="1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5" name="Line 732"/>
              <p:cNvSpPr>
                <a:spLocks noChangeShapeType="1"/>
              </p:cNvSpPr>
              <p:nvPr/>
            </p:nvSpPr>
            <p:spPr bwMode="auto">
              <a:xfrm>
                <a:off x="5429" y="3209"/>
                <a:ext cx="24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6" name="Line 733"/>
              <p:cNvSpPr>
                <a:spLocks noChangeShapeType="1"/>
              </p:cNvSpPr>
              <p:nvPr/>
            </p:nvSpPr>
            <p:spPr bwMode="auto">
              <a:xfrm>
                <a:off x="5453" y="3227"/>
                <a:ext cx="22" cy="3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7" name="Line 734"/>
              <p:cNvSpPr>
                <a:spLocks noChangeShapeType="1"/>
              </p:cNvSpPr>
              <p:nvPr/>
            </p:nvSpPr>
            <p:spPr bwMode="auto">
              <a:xfrm flipH="1" flipV="1">
                <a:off x="4779" y="3652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8" name="Line 735"/>
              <p:cNvSpPr>
                <a:spLocks noChangeShapeType="1"/>
              </p:cNvSpPr>
              <p:nvPr/>
            </p:nvSpPr>
            <p:spPr bwMode="auto">
              <a:xfrm flipH="1" flipV="1">
                <a:off x="4769" y="3625"/>
                <a:ext cx="2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59" name="Line 736"/>
              <p:cNvSpPr>
                <a:spLocks noChangeShapeType="1"/>
              </p:cNvSpPr>
              <p:nvPr/>
            </p:nvSpPr>
            <p:spPr bwMode="auto">
              <a:xfrm flipH="1" flipV="1">
                <a:off x="4769" y="360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0" name="Line 737"/>
              <p:cNvSpPr>
                <a:spLocks noChangeShapeType="1"/>
              </p:cNvSpPr>
              <p:nvPr/>
            </p:nvSpPr>
            <p:spPr bwMode="auto">
              <a:xfrm flipH="1" flipV="1">
                <a:off x="4758" y="3579"/>
                <a:ext cx="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1" name="Line 738"/>
              <p:cNvSpPr>
                <a:spLocks noChangeShapeType="1"/>
              </p:cNvSpPr>
              <p:nvPr/>
            </p:nvSpPr>
            <p:spPr bwMode="auto">
              <a:xfrm flipH="1" flipV="1">
                <a:off x="4751" y="3552"/>
                <a:ext cx="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2" name="Line 739"/>
              <p:cNvSpPr>
                <a:spLocks noChangeShapeType="1"/>
              </p:cNvSpPr>
              <p:nvPr/>
            </p:nvSpPr>
            <p:spPr bwMode="auto">
              <a:xfrm flipH="1" flipV="1">
                <a:off x="4747" y="3532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3" name="Line 740"/>
              <p:cNvSpPr>
                <a:spLocks noChangeShapeType="1"/>
              </p:cNvSpPr>
              <p:nvPr/>
            </p:nvSpPr>
            <p:spPr bwMode="auto">
              <a:xfrm flipH="1" flipV="1">
                <a:off x="4737" y="3504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4" name="Line 741"/>
              <p:cNvSpPr>
                <a:spLocks noChangeShapeType="1"/>
              </p:cNvSpPr>
              <p:nvPr/>
            </p:nvSpPr>
            <p:spPr bwMode="auto">
              <a:xfrm flipV="1">
                <a:off x="4737" y="3485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5" name="Line 742"/>
              <p:cNvSpPr>
                <a:spLocks noChangeShapeType="1"/>
              </p:cNvSpPr>
              <p:nvPr/>
            </p:nvSpPr>
            <p:spPr bwMode="auto">
              <a:xfrm flipV="1">
                <a:off x="4747" y="3459"/>
                <a:ext cx="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6" name="Line 743"/>
              <p:cNvSpPr>
                <a:spLocks noChangeShapeType="1"/>
              </p:cNvSpPr>
              <p:nvPr/>
            </p:nvSpPr>
            <p:spPr bwMode="auto">
              <a:xfrm flipV="1">
                <a:off x="4751" y="3436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7" name="Line 744"/>
              <p:cNvSpPr>
                <a:spLocks noChangeShapeType="1"/>
              </p:cNvSpPr>
              <p:nvPr/>
            </p:nvSpPr>
            <p:spPr bwMode="auto">
              <a:xfrm flipV="1">
                <a:off x="4758" y="3412"/>
                <a:ext cx="11" cy="1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8" name="Line 745"/>
              <p:cNvSpPr>
                <a:spLocks noChangeShapeType="1"/>
              </p:cNvSpPr>
              <p:nvPr/>
            </p:nvSpPr>
            <p:spPr bwMode="auto">
              <a:xfrm flipV="1">
                <a:off x="4769" y="3383"/>
                <a:ext cx="0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69" name="Line 746"/>
              <p:cNvSpPr>
                <a:spLocks noChangeShapeType="1"/>
              </p:cNvSpPr>
              <p:nvPr/>
            </p:nvSpPr>
            <p:spPr bwMode="auto">
              <a:xfrm flipV="1">
                <a:off x="4769" y="3366"/>
                <a:ext cx="2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0" name="Line 747"/>
              <p:cNvSpPr>
                <a:spLocks noChangeShapeType="1"/>
              </p:cNvSpPr>
              <p:nvPr/>
            </p:nvSpPr>
            <p:spPr bwMode="auto">
              <a:xfrm flipV="1">
                <a:off x="4779" y="3339"/>
                <a:ext cx="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1" name="Freeform 748"/>
              <p:cNvSpPr>
                <a:spLocks/>
              </p:cNvSpPr>
              <p:nvPr/>
            </p:nvSpPr>
            <p:spPr bwMode="auto">
              <a:xfrm>
                <a:off x="4781" y="3318"/>
                <a:ext cx="3" cy="17"/>
              </a:xfrm>
              <a:custGeom>
                <a:avLst/>
                <a:gdLst>
                  <a:gd name="T0" fmla="*/ 0 w 6"/>
                  <a:gd name="T1" fmla="*/ 27 h 14"/>
                  <a:gd name="T2" fmla="*/ 1 w 6"/>
                  <a:gd name="T3" fmla="*/ 2 h 14"/>
                  <a:gd name="T4" fmla="*/ 1 w 6"/>
                  <a:gd name="T5" fmla="*/ 0 h 1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" h="14">
                    <a:moveTo>
                      <a:pt x="0" y="14"/>
                    </a:moveTo>
                    <a:lnTo>
                      <a:pt x="4" y="2"/>
                    </a:lnTo>
                    <a:lnTo>
                      <a:pt x="6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2" name="Line 749"/>
              <p:cNvSpPr>
                <a:spLocks noChangeShapeType="1"/>
              </p:cNvSpPr>
              <p:nvPr/>
            </p:nvSpPr>
            <p:spPr bwMode="auto">
              <a:xfrm flipV="1">
                <a:off x="4794" y="3298"/>
                <a:ext cx="8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3" name="Line 750"/>
              <p:cNvSpPr>
                <a:spLocks noChangeShapeType="1"/>
              </p:cNvSpPr>
              <p:nvPr/>
            </p:nvSpPr>
            <p:spPr bwMode="auto">
              <a:xfrm flipV="1">
                <a:off x="4811" y="3274"/>
                <a:ext cx="11" cy="15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4" name="Line 751"/>
              <p:cNvSpPr>
                <a:spLocks noChangeShapeType="1"/>
              </p:cNvSpPr>
              <p:nvPr/>
            </p:nvSpPr>
            <p:spPr bwMode="auto">
              <a:xfrm flipV="1">
                <a:off x="4822" y="3254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5" name="Line 752"/>
              <p:cNvSpPr>
                <a:spLocks noChangeShapeType="1"/>
              </p:cNvSpPr>
              <p:nvPr/>
            </p:nvSpPr>
            <p:spPr bwMode="auto">
              <a:xfrm flipV="1">
                <a:off x="4835" y="3234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6" name="Line 753"/>
              <p:cNvSpPr>
                <a:spLocks noChangeShapeType="1"/>
              </p:cNvSpPr>
              <p:nvPr/>
            </p:nvSpPr>
            <p:spPr bwMode="auto">
              <a:xfrm flipV="1">
                <a:off x="4854" y="3215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7" name="Line 754"/>
              <p:cNvSpPr>
                <a:spLocks noChangeShapeType="1"/>
              </p:cNvSpPr>
              <p:nvPr/>
            </p:nvSpPr>
            <p:spPr bwMode="auto">
              <a:xfrm flipV="1">
                <a:off x="4865" y="3192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8" name="Line 755"/>
              <p:cNvSpPr>
                <a:spLocks noChangeShapeType="1"/>
              </p:cNvSpPr>
              <p:nvPr/>
            </p:nvSpPr>
            <p:spPr bwMode="auto">
              <a:xfrm flipV="1">
                <a:off x="4879" y="3172"/>
                <a:ext cx="8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79" name="Freeform 756"/>
              <p:cNvSpPr>
                <a:spLocks/>
              </p:cNvSpPr>
              <p:nvPr/>
            </p:nvSpPr>
            <p:spPr bwMode="auto">
              <a:xfrm>
                <a:off x="4896" y="3155"/>
                <a:ext cx="22" cy="7"/>
              </a:xfrm>
              <a:custGeom>
                <a:avLst/>
                <a:gdLst>
                  <a:gd name="T0" fmla="*/ 0 w 13"/>
                  <a:gd name="T1" fmla="*/ 1 h 9"/>
                  <a:gd name="T2" fmla="*/ 83 w 13"/>
                  <a:gd name="T3" fmla="*/ 1 h 9"/>
                  <a:gd name="T4" fmla="*/ 181 w 13"/>
                  <a:gd name="T5" fmla="*/ 0 h 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9">
                    <a:moveTo>
                      <a:pt x="0" y="9"/>
                    </a:moveTo>
                    <a:lnTo>
                      <a:pt x="6" y="4"/>
                    </a:lnTo>
                    <a:lnTo>
                      <a:pt x="13" y="0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0" name="Line 757"/>
              <p:cNvSpPr>
                <a:spLocks noChangeShapeType="1"/>
              </p:cNvSpPr>
              <p:nvPr/>
            </p:nvSpPr>
            <p:spPr bwMode="auto">
              <a:xfrm flipV="1">
                <a:off x="4918" y="3145"/>
                <a:ext cx="21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1" name="Line 758"/>
              <p:cNvSpPr>
                <a:spLocks noChangeShapeType="1"/>
              </p:cNvSpPr>
              <p:nvPr/>
            </p:nvSpPr>
            <p:spPr bwMode="auto">
              <a:xfrm flipV="1">
                <a:off x="4939" y="3135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2" name="Line 759"/>
              <p:cNvSpPr>
                <a:spLocks noChangeShapeType="1"/>
              </p:cNvSpPr>
              <p:nvPr/>
            </p:nvSpPr>
            <p:spPr bwMode="auto">
              <a:xfrm flipV="1">
                <a:off x="4960" y="3128"/>
                <a:ext cx="13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3" name="Line 760"/>
              <p:cNvSpPr>
                <a:spLocks noChangeShapeType="1"/>
              </p:cNvSpPr>
              <p:nvPr/>
            </p:nvSpPr>
            <p:spPr bwMode="auto">
              <a:xfrm flipV="1">
                <a:off x="4981" y="3115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4" name="Line 761"/>
              <p:cNvSpPr>
                <a:spLocks noChangeShapeType="1"/>
              </p:cNvSpPr>
              <p:nvPr/>
            </p:nvSpPr>
            <p:spPr bwMode="auto">
              <a:xfrm flipV="1">
                <a:off x="5004" y="3104"/>
                <a:ext cx="20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5" name="Line 762"/>
              <p:cNvSpPr>
                <a:spLocks noChangeShapeType="1"/>
              </p:cNvSpPr>
              <p:nvPr/>
            </p:nvSpPr>
            <p:spPr bwMode="auto">
              <a:xfrm flipV="1">
                <a:off x="5026" y="3095"/>
                <a:ext cx="14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6" name="Line 763"/>
              <p:cNvSpPr>
                <a:spLocks noChangeShapeType="1"/>
              </p:cNvSpPr>
              <p:nvPr/>
            </p:nvSpPr>
            <p:spPr bwMode="auto">
              <a:xfrm flipV="1">
                <a:off x="5050" y="3084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7" name="Line 764"/>
              <p:cNvSpPr>
                <a:spLocks noChangeShapeType="1"/>
              </p:cNvSpPr>
              <p:nvPr/>
            </p:nvSpPr>
            <p:spPr bwMode="auto">
              <a:xfrm flipV="1">
                <a:off x="5069" y="3070"/>
                <a:ext cx="19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8" name="Line 765"/>
              <p:cNvSpPr>
                <a:spLocks noChangeShapeType="1"/>
              </p:cNvSpPr>
              <p:nvPr/>
            </p:nvSpPr>
            <p:spPr bwMode="auto">
              <a:xfrm flipV="1">
                <a:off x="5098" y="3060"/>
                <a:ext cx="22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89" name="Line 766"/>
              <p:cNvSpPr>
                <a:spLocks noChangeShapeType="1"/>
              </p:cNvSpPr>
              <p:nvPr/>
            </p:nvSpPr>
            <p:spPr bwMode="auto">
              <a:xfrm flipV="1">
                <a:off x="5120" y="3052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0" name="Line 767"/>
              <p:cNvSpPr>
                <a:spLocks noChangeShapeType="1"/>
              </p:cNvSpPr>
              <p:nvPr/>
            </p:nvSpPr>
            <p:spPr bwMode="auto">
              <a:xfrm flipV="1">
                <a:off x="5141" y="3042"/>
                <a:ext cx="21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1" name="Line 768"/>
              <p:cNvSpPr>
                <a:spLocks noChangeShapeType="1"/>
              </p:cNvSpPr>
              <p:nvPr/>
            </p:nvSpPr>
            <p:spPr bwMode="auto">
              <a:xfrm>
                <a:off x="4484" y="2818"/>
                <a:ext cx="4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2" name="Line 769"/>
              <p:cNvSpPr>
                <a:spLocks noChangeShapeType="1"/>
              </p:cNvSpPr>
              <p:nvPr/>
            </p:nvSpPr>
            <p:spPr bwMode="auto">
              <a:xfrm>
                <a:off x="4492" y="2839"/>
                <a:ext cx="3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3" name="Line 770"/>
              <p:cNvSpPr>
                <a:spLocks noChangeShapeType="1"/>
              </p:cNvSpPr>
              <p:nvPr/>
            </p:nvSpPr>
            <p:spPr bwMode="auto">
              <a:xfrm flipH="1">
                <a:off x="4471" y="2857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4" name="Line 771"/>
              <p:cNvSpPr>
                <a:spLocks noChangeShapeType="1"/>
              </p:cNvSpPr>
              <p:nvPr/>
            </p:nvSpPr>
            <p:spPr bwMode="auto">
              <a:xfrm flipH="1">
                <a:off x="4449" y="2862"/>
                <a:ext cx="22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5" name="Line 772"/>
              <p:cNvSpPr>
                <a:spLocks noChangeShapeType="1"/>
              </p:cNvSpPr>
              <p:nvPr/>
            </p:nvSpPr>
            <p:spPr bwMode="auto">
              <a:xfrm flipH="1">
                <a:off x="4420" y="2863"/>
                <a:ext cx="19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6" name="Line 773"/>
              <p:cNvSpPr>
                <a:spLocks noChangeShapeType="1"/>
              </p:cNvSpPr>
              <p:nvPr/>
            </p:nvSpPr>
            <p:spPr bwMode="auto">
              <a:xfrm flipH="1">
                <a:off x="4396" y="2865"/>
                <a:ext cx="12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7" name="Line 774"/>
              <p:cNvSpPr>
                <a:spLocks noChangeShapeType="1"/>
              </p:cNvSpPr>
              <p:nvPr/>
            </p:nvSpPr>
            <p:spPr bwMode="auto">
              <a:xfrm flipH="1">
                <a:off x="4375" y="2870"/>
                <a:ext cx="21" cy="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8" name="Line 775"/>
              <p:cNvSpPr>
                <a:spLocks noChangeShapeType="1"/>
              </p:cNvSpPr>
              <p:nvPr/>
            </p:nvSpPr>
            <p:spPr bwMode="auto">
              <a:xfrm flipH="1">
                <a:off x="4347" y="2872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299" name="Line 776"/>
              <p:cNvSpPr>
                <a:spLocks noChangeShapeType="1"/>
              </p:cNvSpPr>
              <p:nvPr/>
            </p:nvSpPr>
            <p:spPr bwMode="auto">
              <a:xfrm flipH="1">
                <a:off x="4324" y="2887"/>
                <a:ext cx="19" cy="2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0" name="Line 777"/>
              <p:cNvSpPr>
                <a:spLocks noChangeShapeType="1"/>
              </p:cNvSpPr>
              <p:nvPr/>
            </p:nvSpPr>
            <p:spPr bwMode="auto">
              <a:xfrm flipH="1">
                <a:off x="4300" y="2894"/>
                <a:ext cx="22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1" name="Line 778"/>
              <p:cNvSpPr>
                <a:spLocks noChangeShapeType="1"/>
              </p:cNvSpPr>
              <p:nvPr/>
            </p:nvSpPr>
            <p:spPr bwMode="auto">
              <a:xfrm flipH="1">
                <a:off x="4282" y="2904"/>
                <a:ext cx="18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2" name="Line 779"/>
              <p:cNvSpPr>
                <a:spLocks noChangeShapeType="1"/>
              </p:cNvSpPr>
              <p:nvPr/>
            </p:nvSpPr>
            <p:spPr bwMode="auto">
              <a:xfrm flipH="1">
                <a:off x="4260" y="2921"/>
                <a:ext cx="15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3" name="Line 780"/>
              <p:cNvSpPr>
                <a:spLocks noChangeShapeType="1"/>
              </p:cNvSpPr>
              <p:nvPr/>
            </p:nvSpPr>
            <p:spPr bwMode="auto">
              <a:xfrm flipH="1">
                <a:off x="4238" y="2930"/>
                <a:ext cx="15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4" name="Line 781"/>
              <p:cNvSpPr>
                <a:spLocks noChangeShapeType="1"/>
              </p:cNvSpPr>
              <p:nvPr/>
            </p:nvSpPr>
            <p:spPr bwMode="auto">
              <a:xfrm flipH="1">
                <a:off x="4217" y="2946"/>
                <a:ext cx="14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5" name="Line 782"/>
              <p:cNvSpPr>
                <a:spLocks noChangeShapeType="1"/>
              </p:cNvSpPr>
              <p:nvPr/>
            </p:nvSpPr>
            <p:spPr bwMode="auto">
              <a:xfrm flipH="1">
                <a:off x="4194" y="2957"/>
                <a:ext cx="15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6" name="Line 783"/>
              <p:cNvSpPr>
                <a:spLocks noChangeShapeType="1"/>
              </p:cNvSpPr>
              <p:nvPr/>
            </p:nvSpPr>
            <p:spPr bwMode="auto">
              <a:xfrm flipH="1">
                <a:off x="4174" y="2968"/>
                <a:ext cx="14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7" name="Line 784"/>
              <p:cNvSpPr>
                <a:spLocks noChangeShapeType="1"/>
              </p:cNvSpPr>
              <p:nvPr/>
            </p:nvSpPr>
            <p:spPr bwMode="auto">
              <a:xfrm flipH="1">
                <a:off x="4151" y="2984"/>
                <a:ext cx="14" cy="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8" name="Line 785"/>
              <p:cNvSpPr>
                <a:spLocks noChangeShapeType="1"/>
              </p:cNvSpPr>
              <p:nvPr/>
            </p:nvSpPr>
            <p:spPr bwMode="auto">
              <a:xfrm flipH="1">
                <a:off x="4130" y="2995"/>
                <a:ext cx="21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09" name="Line 786"/>
              <p:cNvSpPr>
                <a:spLocks noChangeShapeType="1"/>
              </p:cNvSpPr>
              <p:nvPr/>
            </p:nvSpPr>
            <p:spPr bwMode="auto">
              <a:xfrm flipH="1">
                <a:off x="4103" y="3008"/>
                <a:ext cx="19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0" name="Line 787"/>
              <p:cNvSpPr>
                <a:spLocks noChangeShapeType="1"/>
              </p:cNvSpPr>
              <p:nvPr/>
            </p:nvSpPr>
            <p:spPr bwMode="auto">
              <a:xfrm flipH="1">
                <a:off x="4078" y="3019"/>
                <a:ext cx="22" cy="9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1" name="Line 788"/>
              <p:cNvSpPr>
                <a:spLocks noChangeShapeType="1"/>
              </p:cNvSpPr>
              <p:nvPr/>
            </p:nvSpPr>
            <p:spPr bwMode="auto">
              <a:xfrm flipH="1">
                <a:off x="4066" y="3032"/>
                <a:ext cx="14" cy="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2" name="Line 789"/>
              <p:cNvSpPr>
                <a:spLocks noChangeShapeType="1"/>
              </p:cNvSpPr>
              <p:nvPr/>
            </p:nvSpPr>
            <p:spPr bwMode="auto">
              <a:xfrm>
                <a:off x="4068" y="3047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3" name="Line 790"/>
              <p:cNvSpPr>
                <a:spLocks noChangeShapeType="1"/>
              </p:cNvSpPr>
              <p:nvPr/>
            </p:nvSpPr>
            <p:spPr bwMode="auto">
              <a:xfrm>
                <a:off x="4078" y="3070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4" name="Line 791"/>
              <p:cNvSpPr>
                <a:spLocks noChangeShapeType="1"/>
              </p:cNvSpPr>
              <p:nvPr/>
            </p:nvSpPr>
            <p:spPr bwMode="auto">
              <a:xfrm>
                <a:off x="4098" y="3090"/>
                <a:ext cx="11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5" name="Line 792"/>
              <p:cNvSpPr>
                <a:spLocks noChangeShapeType="1"/>
              </p:cNvSpPr>
              <p:nvPr/>
            </p:nvSpPr>
            <p:spPr bwMode="auto">
              <a:xfrm>
                <a:off x="4103" y="3111"/>
                <a:ext cx="7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6" name="Line 793"/>
              <p:cNvSpPr>
                <a:spLocks noChangeShapeType="1"/>
              </p:cNvSpPr>
              <p:nvPr/>
            </p:nvSpPr>
            <p:spPr bwMode="auto">
              <a:xfrm>
                <a:off x="4120" y="3135"/>
                <a:ext cx="3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7" name="Line 794"/>
              <p:cNvSpPr>
                <a:spLocks noChangeShapeType="1"/>
              </p:cNvSpPr>
              <p:nvPr/>
            </p:nvSpPr>
            <p:spPr bwMode="auto">
              <a:xfrm>
                <a:off x="4130" y="3153"/>
                <a:ext cx="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8" name="Line 795"/>
              <p:cNvSpPr>
                <a:spLocks noChangeShapeType="1"/>
              </p:cNvSpPr>
              <p:nvPr/>
            </p:nvSpPr>
            <p:spPr bwMode="auto">
              <a:xfrm>
                <a:off x="4143" y="3172"/>
                <a:ext cx="8" cy="18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19" name="Line 796"/>
              <p:cNvSpPr>
                <a:spLocks noChangeShapeType="1"/>
              </p:cNvSpPr>
              <p:nvPr/>
            </p:nvSpPr>
            <p:spPr bwMode="auto">
              <a:xfrm>
                <a:off x="4151" y="3197"/>
                <a:ext cx="4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0" name="Line 797"/>
              <p:cNvSpPr>
                <a:spLocks noChangeShapeType="1"/>
              </p:cNvSpPr>
              <p:nvPr/>
            </p:nvSpPr>
            <p:spPr bwMode="auto">
              <a:xfrm>
                <a:off x="4173" y="3218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1" name="Line 798"/>
              <p:cNvSpPr>
                <a:spLocks noChangeShapeType="1"/>
              </p:cNvSpPr>
              <p:nvPr/>
            </p:nvSpPr>
            <p:spPr bwMode="auto">
              <a:xfrm>
                <a:off x="4175" y="3243"/>
                <a:ext cx="8" cy="1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2" name="Line 799"/>
              <p:cNvSpPr>
                <a:spLocks noChangeShapeType="1"/>
              </p:cNvSpPr>
              <p:nvPr/>
            </p:nvSpPr>
            <p:spPr bwMode="auto">
              <a:xfrm>
                <a:off x="4194" y="3262"/>
                <a:ext cx="11" cy="10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3" name="Line 800"/>
              <p:cNvSpPr>
                <a:spLocks noChangeShapeType="1"/>
              </p:cNvSpPr>
              <p:nvPr/>
            </p:nvSpPr>
            <p:spPr bwMode="auto">
              <a:xfrm>
                <a:off x="4205" y="3284"/>
                <a:ext cx="10" cy="17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4" name="Line 801"/>
              <p:cNvSpPr>
                <a:spLocks noChangeShapeType="1"/>
              </p:cNvSpPr>
              <p:nvPr/>
            </p:nvSpPr>
            <p:spPr bwMode="auto">
              <a:xfrm>
                <a:off x="4219" y="3306"/>
                <a:ext cx="7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5" name="Line 802"/>
              <p:cNvSpPr>
                <a:spLocks noChangeShapeType="1"/>
              </p:cNvSpPr>
              <p:nvPr/>
            </p:nvSpPr>
            <p:spPr bwMode="auto">
              <a:xfrm>
                <a:off x="4237" y="3326"/>
                <a:ext cx="10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6" name="Line 803"/>
              <p:cNvSpPr>
                <a:spLocks noChangeShapeType="1"/>
              </p:cNvSpPr>
              <p:nvPr/>
            </p:nvSpPr>
            <p:spPr bwMode="auto">
              <a:xfrm>
                <a:off x="4247" y="3347"/>
                <a:ext cx="11" cy="16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7" name="Freeform 804"/>
              <p:cNvSpPr>
                <a:spLocks/>
              </p:cNvSpPr>
              <p:nvPr/>
            </p:nvSpPr>
            <p:spPr bwMode="auto">
              <a:xfrm>
                <a:off x="4249" y="3366"/>
                <a:ext cx="21" cy="0"/>
              </a:xfrm>
              <a:custGeom>
                <a:avLst/>
                <a:gdLst>
                  <a:gd name="T0" fmla="*/ 0 w 13"/>
                  <a:gd name="T1" fmla="*/ 0 h 4"/>
                  <a:gd name="T2" fmla="*/ 34 w 13"/>
                  <a:gd name="T3" fmla="*/ 0 h 4"/>
                  <a:gd name="T4" fmla="*/ 114 w 13"/>
                  <a:gd name="T5" fmla="*/ 0 h 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" h="4">
                    <a:moveTo>
                      <a:pt x="0" y="0"/>
                    </a:moveTo>
                    <a:lnTo>
                      <a:pt x="4" y="4"/>
                    </a:lnTo>
                    <a:lnTo>
                      <a:pt x="13" y="4"/>
                    </a:lnTo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99FF33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8" name="Line 805"/>
              <p:cNvSpPr>
                <a:spLocks noChangeShapeType="1"/>
              </p:cNvSpPr>
              <p:nvPr/>
            </p:nvSpPr>
            <p:spPr bwMode="auto">
              <a:xfrm>
                <a:off x="4279" y="3374"/>
                <a:ext cx="21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29" name="Line 806"/>
              <p:cNvSpPr>
                <a:spLocks noChangeShapeType="1"/>
              </p:cNvSpPr>
              <p:nvPr/>
            </p:nvSpPr>
            <p:spPr bwMode="auto">
              <a:xfrm>
                <a:off x="4300" y="3374"/>
                <a:ext cx="22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  <p:sp>
            <p:nvSpPr>
              <p:cNvPr id="330" name="Line 807"/>
              <p:cNvSpPr>
                <a:spLocks noChangeShapeType="1"/>
              </p:cNvSpPr>
              <p:nvPr/>
            </p:nvSpPr>
            <p:spPr bwMode="auto">
              <a:xfrm>
                <a:off x="4332" y="3374"/>
                <a:ext cx="22" cy="1"/>
              </a:xfrm>
              <a:prstGeom prst="line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/>
            </p:spPr>
            <p:txBody>
              <a:bodyPr/>
              <a:lstStyle/>
              <a:p>
                <a:pPr>
                  <a:defRPr/>
                </a:pPr>
                <a:endParaRPr lang="lv-LV" sz="1350">
                  <a:solidFill>
                    <a:srgbClr val="000000"/>
                  </a:solidFill>
                  <a:latin typeface=""/>
                </a:endParaRPr>
              </a:p>
            </p:txBody>
          </p:sp>
        </p:grpSp>
        <p:grpSp>
          <p:nvGrpSpPr>
            <p:cNvPr id="22537" name="Group 808"/>
            <p:cNvGrpSpPr>
              <a:grpSpLocks/>
            </p:cNvGrpSpPr>
            <p:nvPr/>
          </p:nvGrpSpPr>
          <p:grpSpPr bwMode="auto">
            <a:xfrm>
              <a:off x="281" y="2372"/>
              <a:ext cx="4644" cy="1323"/>
              <a:chOff x="281" y="2372"/>
              <a:chExt cx="4644" cy="1323"/>
            </a:xfrm>
          </p:grpSpPr>
          <p:grpSp>
            <p:nvGrpSpPr>
              <p:cNvPr id="22538" name="Group 810"/>
              <p:cNvGrpSpPr>
                <a:grpSpLocks/>
              </p:cNvGrpSpPr>
              <p:nvPr/>
            </p:nvGrpSpPr>
            <p:grpSpPr bwMode="auto">
              <a:xfrm>
                <a:off x="281" y="2372"/>
                <a:ext cx="812" cy="771"/>
                <a:chOff x="281" y="2122"/>
                <a:chExt cx="812" cy="771"/>
              </a:xfrm>
            </p:grpSpPr>
            <p:sp>
              <p:nvSpPr>
                <p:cNvPr id="64" name="Line 811"/>
                <p:cNvSpPr>
                  <a:spLocks noChangeShapeType="1"/>
                </p:cNvSpPr>
                <p:nvPr/>
              </p:nvSpPr>
              <p:spPr bwMode="auto">
                <a:xfrm>
                  <a:off x="654" y="2474"/>
                  <a:ext cx="3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5" name="Line 812"/>
                <p:cNvSpPr>
                  <a:spLocks noChangeShapeType="1"/>
                </p:cNvSpPr>
                <p:nvPr/>
              </p:nvSpPr>
              <p:spPr bwMode="auto">
                <a:xfrm>
                  <a:off x="661" y="2495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6" name="Line 813"/>
                <p:cNvSpPr>
                  <a:spLocks noChangeShapeType="1"/>
                </p:cNvSpPr>
                <p:nvPr/>
              </p:nvSpPr>
              <p:spPr bwMode="auto">
                <a:xfrm>
                  <a:off x="662" y="2523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7" name="Line 814"/>
                <p:cNvSpPr>
                  <a:spLocks noChangeShapeType="1"/>
                </p:cNvSpPr>
                <p:nvPr/>
              </p:nvSpPr>
              <p:spPr bwMode="auto">
                <a:xfrm>
                  <a:off x="671" y="2546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8" name="Line 815"/>
                <p:cNvSpPr>
                  <a:spLocks noChangeShapeType="1"/>
                </p:cNvSpPr>
                <p:nvPr/>
              </p:nvSpPr>
              <p:spPr bwMode="auto">
                <a:xfrm>
                  <a:off x="674" y="2570"/>
                  <a:ext cx="4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9" name="Line 816"/>
                <p:cNvSpPr>
                  <a:spLocks noChangeShapeType="1"/>
                </p:cNvSpPr>
                <p:nvPr/>
              </p:nvSpPr>
              <p:spPr bwMode="auto">
                <a:xfrm>
                  <a:off x="680" y="2594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0" name="Line 817"/>
                <p:cNvSpPr>
                  <a:spLocks noChangeShapeType="1"/>
                </p:cNvSpPr>
                <p:nvPr/>
              </p:nvSpPr>
              <p:spPr bwMode="auto">
                <a:xfrm>
                  <a:off x="687" y="2618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1" name="Line 818"/>
                <p:cNvSpPr>
                  <a:spLocks noChangeShapeType="1"/>
                </p:cNvSpPr>
                <p:nvPr/>
              </p:nvSpPr>
              <p:spPr bwMode="auto">
                <a:xfrm>
                  <a:off x="687" y="2645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2" name="Line 819"/>
                <p:cNvSpPr>
                  <a:spLocks noChangeShapeType="1"/>
                </p:cNvSpPr>
                <p:nvPr/>
              </p:nvSpPr>
              <p:spPr bwMode="auto">
                <a:xfrm>
                  <a:off x="694" y="2666"/>
                  <a:ext cx="4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3" name="Line 820"/>
                <p:cNvSpPr>
                  <a:spLocks noChangeShapeType="1"/>
                </p:cNvSpPr>
                <p:nvPr/>
              </p:nvSpPr>
              <p:spPr bwMode="auto">
                <a:xfrm>
                  <a:off x="704" y="2691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4" name="Line 821"/>
                <p:cNvSpPr>
                  <a:spLocks noChangeShapeType="1"/>
                </p:cNvSpPr>
                <p:nvPr/>
              </p:nvSpPr>
              <p:spPr bwMode="auto">
                <a:xfrm>
                  <a:off x="706" y="2715"/>
                  <a:ext cx="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5" name="Freeform 822"/>
                <p:cNvSpPr>
                  <a:spLocks/>
                </p:cNvSpPr>
                <p:nvPr/>
              </p:nvSpPr>
              <p:spPr bwMode="auto">
                <a:xfrm>
                  <a:off x="711" y="2739"/>
                  <a:ext cx="1" cy="8"/>
                </a:xfrm>
                <a:custGeom>
                  <a:avLst/>
                  <a:gdLst>
                    <a:gd name="T0" fmla="*/ 0 w 11"/>
                    <a:gd name="T1" fmla="*/ 0 h 8"/>
                    <a:gd name="T2" fmla="*/ 0 w 11"/>
                    <a:gd name="T3" fmla="*/ 6 h 8"/>
                    <a:gd name="T4" fmla="*/ 0 w 11"/>
                    <a:gd name="T5" fmla="*/ 8 h 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1" h="8">
                      <a:moveTo>
                        <a:pt x="0" y="0"/>
                      </a:moveTo>
                      <a:lnTo>
                        <a:pt x="0" y="6"/>
                      </a:lnTo>
                      <a:lnTo>
                        <a:pt x="11" y="8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6" name="Line 823"/>
                <p:cNvSpPr>
                  <a:spLocks noChangeShapeType="1"/>
                </p:cNvSpPr>
                <p:nvPr/>
              </p:nvSpPr>
              <p:spPr bwMode="auto">
                <a:xfrm>
                  <a:off x="730" y="2750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7" name="Line 824"/>
                <p:cNvSpPr>
                  <a:spLocks noChangeShapeType="1"/>
                </p:cNvSpPr>
                <p:nvPr/>
              </p:nvSpPr>
              <p:spPr bwMode="auto">
                <a:xfrm>
                  <a:off x="754" y="2754"/>
                  <a:ext cx="17" cy="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8" name="Line 825"/>
                <p:cNvSpPr>
                  <a:spLocks noChangeShapeType="1"/>
                </p:cNvSpPr>
                <p:nvPr/>
              </p:nvSpPr>
              <p:spPr bwMode="auto">
                <a:xfrm>
                  <a:off x="778" y="2761"/>
                  <a:ext cx="22" cy="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79" name="Freeform 826"/>
                <p:cNvSpPr>
                  <a:spLocks/>
                </p:cNvSpPr>
                <p:nvPr/>
              </p:nvSpPr>
              <p:spPr bwMode="auto">
                <a:xfrm>
                  <a:off x="804" y="2767"/>
                  <a:ext cx="13" cy="6"/>
                </a:xfrm>
                <a:custGeom>
                  <a:avLst/>
                  <a:gdLst>
                    <a:gd name="T0" fmla="*/ 0 w 13"/>
                    <a:gd name="T1" fmla="*/ 0 h 5"/>
                    <a:gd name="T2" fmla="*/ 13 w 13"/>
                    <a:gd name="T3" fmla="*/ 10 h 5"/>
                    <a:gd name="T4" fmla="*/ 13 w 13"/>
                    <a:gd name="T5" fmla="*/ 12 h 5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5">
                      <a:moveTo>
                        <a:pt x="0" y="0"/>
                      </a:moveTo>
                      <a:lnTo>
                        <a:pt x="13" y="4"/>
                      </a:lnTo>
                      <a:lnTo>
                        <a:pt x="13" y="5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0" name="Line 827"/>
                <p:cNvSpPr>
                  <a:spLocks noChangeShapeType="1"/>
                </p:cNvSpPr>
                <p:nvPr/>
              </p:nvSpPr>
              <p:spPr bwMode="auto">
                <a:xfrm>
                  <a:off x="821" y="2783"/>
                  <a:ext cx="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1" name="Line 828"/>
                <p:cNvSpPr>
                  <a:spLocks noChangeShapeType="1"/>
                </p:cNvSpPr>
                <p:nvPr/>
              </p:nvSpPr>
              <p:spPr bwMode="auto">
                <a:xfrm>
                  <a:off x="827" y="2804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2" name="Line 829"/>
                <p:cNvSpPr>
                  <a:spLocks noChangeShapeType="1"/>
                </p:cNvSpPr>
                <p:nvPr/>
              </p:nvSpPr>
              <p:spPr bwMode="auto">
                <a:xfrm>
                  <a:off x="834" y="2829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3" name="Line 830"/>
                <p:cNvSpPr>
                  <a:spLocks noChangeShapeType="1"/>
                </p:cNvSpPr>
                <p:nvPr/>
              </p:nvSpPr>
              <p:spPr bwMode="auto">
                <a:xfrm>
                  <a:off x="842" y="2852"/>
                  <a:ext cx="0" cy="1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4" name="Line 831"/>
                <p:cNvSpPr>
                  <a:spLocks noChangeShapeType="1"/>
                </p:cNvSpPr>
                <p:nvPr/>
              </p:nvSpPr>
              <p:spPr bwMode="auto">
                <a:xfrm>
                  <a:off x="850" y="2876"/>
                  <a:ext cx="7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5" name="Line 832"/>
                <p:cNvSpPr>
                  <a:spLocks noChangeShapeType="1"/>
                </p:cNvSpPr>
                <p:nvPr/>
              </p:nvSpPr>
              <p:spPr bwMode="auto">
                <a:xfrm>
                  <a:off x="284" y="2122"/>
                  <a:ext cx="13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6" name="Line 833"/>
                <p:cNvSpPr>
                  <a:spLocks noChangeShapeType="1"/>
                </p:cNvSpPr>
                <p:nvPr/>
              </p:nvSpPr>
              <p:spPr bwMode="auto">
                <a:xfrm>
                  <a:off x="293" y="2147"/>
                  <a:ext cx="21" cy="14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7" name="Line 834"/>
                <p:cNvSpPr>
                  <a:spLocks noChangeShapeType="1"/>
                </p:cNvSpPr>
                <p:nvPr/>
              </p:nvSpPr>
              <p:spPr bwMode="auto">
                <a:xfrm>
                  <a:off x="317" y="2157"/>
                  <a:ext cx="12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8" name="Line 835"/>
                <p:cNvSpPr>
                  <a:spLocks noChangeShapeType="1"/>
                </p:cNvSpPr>
                <p:nvPr/>
              </p:nvSpPr>
              <p:spPr bwMode="auto">
                <a:xfrm>
                  <a:off x="337" y="2173"/>
                  <a:ext cx="7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89" name="Line 836"/>
                <p:cNvSpPr>
                  <a:spLocks noChangeShapeType="1"/>
                </p:cNvSpPr>
                <p:nvPr/>
              </p:nvSpPr>
              <p:spPr bwMode="auto">
                <a:xfrm>
                  <a:off x="357" y="2190"/>
                  <a:ext cx="13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0" name="Line 837"/>
                <p:cNvSpPr>
                  <a:spLocks noChangeShapeType="1"/>
                </p:cNvSpPr>
                <p:nvPr/>
              </p:nvSpPr>
              <p:spPr bwMode="auto">
                <a:xfrm>
                  <a:off x="367" y="2208"/>
                  <a:ext cx="21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1" name="Line 838"/>
                <p:cNvSpPr>
                  <a:spLocks noChangeShapeType="1"/>
                </p:cNvSpPr>
                <p:nvPr/>
              </p:nvSpPr>
              <p:spPr bwMode="auto">
                <a:xfrm>
                  <a:off x="391" y="2225"/>
                  <a:ext cx="2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2" name="Line 839"/>
                <p:cNvSpPr>
                  <a:spLocks noChangeShapeType="1"/>
                </p:cNvSpPr>
                <p:nvPr/>
              </p:nvSpPr>
              <p:spPr bwMode="auto">
                <a:xfrm>
                  <a:off x="410" y="2243"/>
                  <a:ext cx="6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3" name="Line 840"/>
                <p:cNvSpPr>
                  <a:spLocks noChangeShapeType="1"/>
                </p:cNvSpPr>
                <p:nvPr/>
              </p:nvSpPr>
              <p:spPr bwMode="auto">
                <a:xfrm>
                  <a:off x="428" y="2259"/>
                  <a:ext cx="14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4" name="Line 841"/>
                <p:cNvSpPr>
                  <a:spLocks noChangeShapeType="1"/>
                </p:cNvSpPr>
                <p:nvPr/>
              </p:nvSpPr>
              <p:spPr bwMode="auto">
                <a:xfrm>
                  <a:off x="439" y="2273"/>
                  <a:ext cx="21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5" name="Line 842"/>
                <p:cNvSpPr>
                  <a:spLocks noChangeShapeType="1"/>
                </p:cNvSpPr>
                <p:nvPr/>
              </p:nvSpPr>
              <p:spPr bwMode="auto">
                <a:xfrm>
                  <a:off x="464" y="2293"/>
                  <a:ext cx="0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6" name="Line 843"/>
                <p:cNvSpPr>
                  <a:spLocks noChangeShapeType="1"/>
                </p:cNvSpPr>
                <p:nvPr/>
              </p:nvSpPr>
              <p:spPr bwMode="auto">
                <a:xfrm>
                  <a:off x="483" y="2311"/>
                  <a:ext cx="7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7" name="Line 844"/>
                <p:cNvSpPr>
                  <a:spLocks noChangeShapeType="1"/>
                </p:cNvSpPr>
                <p:nvPr/>
              </p:nvSpPr>
              <p:spPr bwMode="auto">
                <a:xfrm>
                  <a:off x="502" y="2327"/>
                  <a:ext cx="13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8" name="Line 845"/>
                <p:cNvSpPr>
                  <a:spLocks noChangeShapeType="1"/>
                </p:cNvSpPr>
                <p:nvPr/>
              </p:nvSpPr>
              <p:spPr bwMode="auto">
                <a:xfrm>
                  <a:off x="515" y="2344"/>
                  <a:ext cx="18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99" name="Line 846"/>
                <p:cNvSpPr>
                  <a:spLocks noChangeShapeType="1"/>
                </p:cNvSpPr>
                <p:nvPr/>
              </p:nvSpPr>
              <p:spPr bwMode="auto">
                <a:xfrm>
                  <a:off x="535" y="2361"/>
                  <a:ext cx="14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0" name="Line 847"/>
                <p:cNvSpPr>
                  <a:spLocks noChangeShapeType="1"/>
                </p:cNvSpPr>
                <p:nvPr/>
              </p:nvSpPr>
              <p:spPr bwMode="auto">
                <a:xfrm>
                  <a:off x="558" y="2379"/>
                  <a:ext cx="7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1" name="Line 848"/>
                <p:cNvSpPr>
                  <a:spLocks noChangeShapeType="1"/>
                </p:cNvSpPr>
                <p:nvPr/>
              </p:nvSpPr>
              <p:spPr bwMode="auto">
                <a:xfrm>
                  <a:off x="575" y="2393"/>
                  <a:ext cx="11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2" name="Line 849"/>
                <p:cNvSpPr>
                  <a:spLocks noChangeShapeType="1"/>
                </p:cNvSpPr>
                <p:nvPr/>
              </p:nvSpPr>
              <p:spPr bwMode="auto">
                <a:xfrm>
                  <a:off x="588" y="2413"/>
                  <a:ext cx="15" cy="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3" name="Line 850"/>
                <p:cNvSpPr>
                  <a:spLocks noChangeShapeType="1"/>
                </p:cNvSpPr>
                <p:nvPr/>
              </p:nvSpPr>
              <p:spPr bwMode="auto">
                <a:xfrm>
                  <a:off x="609" y="2430"/>
                  <a:ext cx="13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4" name="Line 851"/>
                <p:cNvSpPr>
                  <a:spLocks noChangeShapeType="1"/>
                </p:cNvSpPr>
                <p:nvPr/>
              </p:nvSpPr>
              <p:spPr bwMode="auto">
                <a:xfrm>
                  <a:off x="630" y="2447"/>
                  <a:ext cx="9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5" name="Line 852"/>
                <p:cNvSpPr>
                  <a:spLocks noChangeShapeType="1"/>
                </p:cNvSpPr>
                <p:nvPr/>
              </p:nvSpPr>
              <p:spPr bwMode="auto">
                <a:xfrm>
                  <a:off x="647" y="2464"/>
                  <a:ext cx="10" cy="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6" name="Line 853"/>
                <p:cNvSpPr>
                  <a:spLocks noChangeShapeType="1"/>
                </p:cNvSpPr>
                <p:nvPr/>
              </p:nvSpPr>
              <p:spPr bwMode="auto">
                <a:xfrm flipV="1">
                  <a:off x="810" y="2758"/>
                  <a:ext cx="11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7" name="Line 854"/>
                <p:cNvSpPr>
                  <a:spLocks noChangeShapeType="1"/>
                </p:cNvSpPr>
                <p:nvPr/>
              </p:nvSpPr>
              <p:spPr bwMode="auto">
                <a:xfrm flipV="1">
                  <a:off x="827" y="2749"/>
                  <a:ext cx="14" cy="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8" name="Line 855"/>
                <p:cNvSpPr>
                  <a:spLocks noChangeShapeType="1"/>
                </p:cNvSpPr>
                <p:nvPr/>
              </p:nvSpPr>
              <p:spPr bwMode="auto">
                <a:xfrm flipV="1">
                  <a:off x="850" y="2730"/>
                  <a:ext cx="13" cy="1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09" name="Line 856"/>
                <p:cNvSpPr>
                  <a:spLocks noChangeShapeType="1"/>
                </p:cNvSpPr>
                <p:nvPr/>
              </p:nvSpPr>
              <p:spPr bwMode="auto">
                <a:xfrm flipV="1">
                  <a:off x="869" y="2717"/>
                  <a:ext cx="15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0" name="Line 857"/>
                <p:cNvSpPr>
                  <a:spLocks noChangeShapeType="1"/>
                </p:cNvSpPr>
                <p:nvPr/>
              </p:nvSpPr>
              <p:spPr bwMode="auto">
                <a:xfrm flipV="1">
                  <a:off x="890" y="2702"/>
                  <a:ext cx="19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1" name="Line 858"/>
                <p:cNvSpPr>
                  <a:spLocks noChangeShapeType="1"/>
                </p:cNvSpPr>
                <p:nvPr/>
              </p:nvSpPr>
              <p:spPr bwMode="auto">
                <a:xfrm flipV="1">
                  <a:off x="908" y="2689"/>
                  <a:ext cx="15" cy="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2" name="Line 859"/>
                <p:cNvSpPr>
                  <a:spLocks noChangeShapeType="1"/>
                </p:cNvSpPr>
                <p:nvPr/>
              </p:nvSpPr>
              <p:spPr bwMode="auto">
                <a:xfrm flipV="1">
                  <a:off x="930" y="2674"/>
                  <a:ext cx="14" cy="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3" name="Line 860"/>
                <p:cNvSpPr>
                  <a:spLocks noChangeShapeType="1"/>
                </p:cNvSpPr>
                <p:nvPr/>
              </p:nvSpPr>
              <p:spPr bwMode="auto">
                <a:xfrm flipV="1">
                  <a:off x="951" y="2661"/>
                  <a:ext cx="13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4" name="Line 861"/>
                <p:cNvSpPr>
                  <a:spLocks noChangeShapeType="1"/>
                </p:cNvSpPr>
                <p:nvPr/>
              </p:nvSpPr>
              <p:spPr bwMode="auto">
                <a:xfrm flipV="1">
                  <a:off x="971" y="2645"/>
                  <a:ext cx="15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5" name="Freeform 862"/>
                <p:cNvSpPr>
                  <a:spLocks/>
                </p:cNvSpPr>
                <p:nvPr/>
              </p:nvSpPr>
              <p:spPr bwMode="auto">
                <a:xfrm>
                  <a:off x="992" y="2628"/>
                  <a:ext cx="2" cy="17"/>
                </a:xfrm>
                <a:custGeom>
                  <a:avLst/>
                  <a:gdLst>
                    <a:gd name="T0" fmla="*/ 0 w 2"/>
                    <a:gd name="T1" fmla="*/ 21 h 16"/>
                    <a:gd name="T2" fmla="*/ 2 w 2"/>
                    <a:gd name="T3" fmla="*/ 19 h 16"/>
                    <a:gd name="T4" fmla="*/ 2 w 2"/>
                    <a:gd name="T5" fmla="*/ 0 h 16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" h="16">
                      <a:moveTo>
                        <a:pt x="0" y="16"/>
                      </a:moveTo>
                      <a:lnTo>
                        <a:pt x="2" y="14"/>
                      </a:lnTo>
                      <a:lnTo>
                        <a:pt x="2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6" name="Line 863"/>
                <p:cNvSpPr>
                  <a:spLocks noChangeShapeType="1"/>
                </p:cNvSpPr>
                <p:nvPr/>
              </p:nvSpPr>
              <p:spPr bwMode="auto">
                <a:xfrm flipV="1">
                  <a:off x="994" y="2600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7" name="Line 864"/>
                <p:cNvSpPr>
                  <a:spLocks noChangeShapeType="1"/>
                </p:cNvSpPr>
                <p:nvPr/>
              </p:nvSpPr>
              <p:spPr bwMode="auto">
                <a:xfrm flipV="1">
                  <a:off x="994" y="2577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8" name="Line 865"/>
                <p:cNvSpPr>
                  <a:spLocks noChangeShapeType="1"/>
                </p:cNvSpPr>
                <p:nvPr/>
              </p:nvSpPr>
              <p:spPr bwMode="auto">
                <a:xfrm flipV="1">
                  <a:off x="994" y="2550"/>
                  <a:ext cx="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19" name="Line 866"/>
                <p:cNvSpPr>
                  <a:spLocks noChangeShapeType="1"/>
                </p:cNvSpPr>
                <p:nvPr/>
              </p:nvSpPr>
              <p:spPr bwMode="auto">
                <a:xfrm flipV="1">
                  <a:off x="994" y="2526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0" name="Line 867"/>
                <p:cNvSpPr>
                  <a:spLocks noChangeShapeType="1"/>
                </p:cNvSpPr>
                <p:nvPr/>
              </p:nvSpPr>
              <p:spPr bwMode="auto">
                <a:xfrm flipV="1">
                  <a:off x="994" y="2502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1" name="Line 868"/>
                <p:cNvSpPr>
                  <a:spLocks noChangeShapeType="1"/>
                </p:cNvSpPr>
                <p:nvPr/>
              </p:nvSpPr>
              <p:spPr bwMode="auto">
                <a:xfrm flipV="1">
                  <a:off x="994" y="2475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2" name="Freeform 869"/>
                <p:cNvSpPr>
                  <a:spLocks/>
                </p:cNvSpPr>
                <p:nvPr/>
              </p:nvSpPr>
              <p:spPr bwMode="auto">
                <a:xfrm>
                  <a:off x="994" y="2457"/>
                  <a:ext cx="9" cy="17"/>
                </a:xfrm>
                <a:custGeom>
                  <a:avLst/>
                  <a:gdLst>
                    <a:gd name="T0" fmla="*/ 0 w 8"/>
                    <a:gd name="T1" fmla="*/ 28 h 15"/>
                    <a:gd name="T2" fmla="*/ 0 w 8"/>
                    <a:gd name="T3" fmla="*/ 25 h 15"/>
                    <a:gd name="T4" fmla="*/ 8 w 8"/>
                    <a:gd name="T5" fmla="*/ 0 h 15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8" h="15">
                      <a:moveTo>
                        <a:pt x="0" y="15"/>
                      </a:moveTo>
                      <a:lnTo>
                        <a:pt x="0" y="13"/>
                      </a:lnTo>
                      <a:lnTo>
                        <a:pt x="8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3" name="Line 870"/>
                <p:cNvSpPr>
                  <a:spLocks noChangeShapeType="1"/>
                </p:cNvSpPr>
                <p:nvPr/>
              </p:nvSpPr>
              <p:spPr bwMode="auto">
                <a:xfrm flipV="1">
                  <a:off x="1005" y="2432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4" name="Line 871"/>
                <p:cNvSpPr>
                  <a:spLocks noChangeShapeType="1"/>
                </p:cNvSpPr>
                <p:nvPr/>
              </p:nvSpPr>
              <p:spPr bwMode="auto">
                <a:xfrm flipV="1">
                  <a:off x="1014" y="2410"/>
                  <a:ext cx="10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5" name="Line 872"/>
                <p:cNvSpPr>
                  <a:spLocks noChangeShapeType="1"/>
                </p:cNvSpPr>
                <p:nvPr/>
              </p:nvSpPr>
              <p:spPr bwMode="auto">
                <a:xfrm flipV="1">
                  <a:off x="1028" y="2388"/>
                  <a:ext cx="3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6" name="Line 873"/>
                <p:cNvSpPr>
                  <a:spLocks noChangeShapeType="1"/>
                </p:cNvSpPr>
                <p:nvPr/>
              </p:nvSpPr>
              <p:spPr bwMode="auto">
                <a:xfrm flipV="1">
                  <a:off x="1039" y="2371"/>
                  <a:ext cx="1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7" name="Line 874"/>
                <p:cNvSpPr>
                  <a:spLocks noChangeShapeType="1"/>
                </p:cNvSpPr>
                <p:nvPr/>
              </p:nvSpPr>
              <p:spPr bwMode="auto">
                <a:xfrm flipV="1">
                  <a:off x="1056" y="2344"/>
                  <a:ext cx="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8" name="Line 875"/>
                <p:cNvSpPr>
                  <a:spLocks noChangeShapeType="1"/>
                </p:cNvSpPr>
                <p:nvPr/>
              </p:nvSpPr>
              <p:spPr bwMode="auto">
                <a:xfrm flipV="1">
                  <a:off x="1062" y="2320"/>
                  <a:ext cx="1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29" name="Line 876"/>
                <p:cNvSpPr>
                  <a:spLocks noChangeShapeType="1"/>
                </p:cNvSpPr>
                <p:nvPr/>
              </p:nvSpPr>
              <p:spPr bwMode="auto">
                <a:xfrm flipV="1">
                  <a:off x="1071" y="2301"/>
                  <a:ext cx="1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30" name="Line 877"/>
                <p:cNvSpPr>
                  <a:spLocks noChangeShapeType="1"/>
                </p:cNvSpPr>
                <p:nvPr/>
              </p:nvSpPr>
              <p:spPr bwMode="auto">
                <a:xfrm flipV="1">
                  <a:off x="1088" y="2277"/>
                  <a:ext cx="11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</p:grpSp>
          <p:grpSp>
            <p:nvGrpSpPr>
              <p:cNvPr id="22539" name="Group 878"/>
              <p:cNvGrpSpPr>
                <a:grpSpLocks/>
              </p:cNvGrpSpPr>
              <p:nvPr/>
            </p:nvGrpSpPr>
            <p:grpSpPr bwMode="auto">
              <a:xfrm>
                <a:off x="4832" y="3317"/>
                <a:ext cx="28" cy="31"/>
                <a:chOff x="4832" y="3317"/>
                <a:chExt cx="28" cy="31"/>
              </a:xfrm>
            </p:grpSpPr>
            <p:sp>
              <p:nvSpPr>
                <p:cNvPr id="62" name="Line 879"/>
                <p:cNvSpPr>
                  <a:spLocks noChangeShapeType="1"/>
                </p:cNvSpPr>
                <p:nvPr/>
              </p:nvSpPr>
              <p:spPr bwMode="auto">
                <a:xfrm>
                  <a:off x="4824" y="3317"/>
                  <a:ext cx="12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3" name="Line 880"/>
                <p:cNvSpPr>
                  <a:spLocks noChangeShapeType="1"/>
                </p:cNvSpPr>
                <p:nvPr/>
              </p:nvSpPr>
              <p:spPr bwMode="auto">
                <a:xfrm>
                  <a:off x="4848" y="3337"/>
                  <a:ext cx="22" cy="15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</p:grpSp>
          <p:grpSp>
            <p:nvGrpSpPr>
              <p:cNvPr id="22540" name="Group 881"/>
              <p:cNvGrpSpPr>
                <a:grpSpLocks/>
              </p:cNvGrpSpPr>
              <p:nvPr/>
            </p:nvGrpSpPr>
            <p:grpSpPr bwMode="auto">
              <a:xfrm>
                <a:off x="3752" y="3354"/>
                <a:ext cx="1173" cy="341"/>
                <a:chOff x="3752" y="3354"/>
                <a:chExt cx="1173" cy="341"/>
              </a:xfrm>
            </p:grpSpPr>
            <p:sp>
              <p:nvSpPr>
                <p:cNvPr id="14" name="Freeform 882"/>
                <p:cNvSpPr>
                  <a:spLocks/>
                </p:cNvSpPr>
                <p:nvPr/>
              </p:nvSpPr>
              <p:spPr bwMode="auto">
                <a:xfrm>
                  <a:off x="4382" y="3624"/>
                  <a:ext cx="10" cy="10"/>
                </a:xfrm>
                <a:custGeom>
                  <a:avLst/>
                  <a:gdLst>
                    <a:gd name="T0" fmla="*/ 0 w 11"/>
                    <a:gd name="T1" fmla="*/ 0 h 9"/>
                    <a:gd name="T2" fmla="*/ 2 w 11"/>
                    <a:gd name="T3" fmla="*/ 0 h 9"/>
                    <a:gd name="T4" fmla="*/ 11 w 11"/>
                    <a:gd name="T5" fmla="*/ 37 h 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1" h="9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11" y="9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5" name="Line 883"/>
                <p:cNvSpPr>
                  <a:spLocks noChangeShapeType="1"/>
                </p:cNvSpPr>
                <p:nvPr/>
              </p:nvSpPr>
              <p:spPr bwMode="auto">
                <a:xfrm>
                  <a:off x="4400" y="3634"/>
                  <a:ext cx="1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6" name="Line 884"/>
                <p:cNvSpPr>
                  <a:spLocks noChangeShapeType="1"/>
                </p:cNvSpPr>
                <p:nvPr/>
              </p:nvSpPr>
              <p:spPr bwMode="auto">
                <a:xfrm>
                  <a:off x="4416" y="3654"/>
                  <a:ext cx="1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7" name="Freeform 885"/>
                <p:cNvSpPr>
                  <a:spLocks/>
                </p:cNvSpPr>
                <p:nvPr/>
              </p:nvSpPr>
              <p:spPr bwMode="auto">
                <a:xfrm>
                  <a:off x="4435" y="3671"/>
                  <a:ext cx="15" cy="16"/>
                </a:xfrm>
                <a:custGeom>
                  <a:avLst/>
                  <a:gdLst>
                    <a:gd name="T0" fmla="*/ 0 w 13"/>
                    <a:gd name="T1" fmla="*/ 0 h 9"/>
                    <a:gd name="T2" fmla="*/ 14 w 13"/>
                    <a:gd name="T3" fmla="*/ 158 h 9"/>
                    <a:gd name="T4" fmla="*/ 18 w 13"/>
                    <a:gd name="T5" fmla="*/ 158 h 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9">
                      <a:moveTo>
                        <a:pt x="0" y="0"/>
                      </a:moveTo>
                      <a:lnTo>
                        <a:pt x="9" y="9"/>
                      </a:lnTo>
                      <a:lnTo>
                        <a:pt x="13" y="9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8" name="Line 886"/>
                <p:cNvSpPr>
                  <a:spLocks noChangeShapeType="1"/>
                </p:cNvSpPr>
                <p:nvPr/>
              </p:nvSpPr>
              <p:spPr bwMode="auto">
                <a:xfrm>
                  <a:off x="4457" y="3681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19" name="Line 887"/>
                <p:cNvSpPr>
                  <a:spLocks noChangeShapeType="1"/>
                </p:cNvSpPr>
                <p:nvPr/>
              </p:nvSpPr>
              <p:spPr bwMode="auto">
                <a:xfrm>
                  <a:off x="4482" y="3681"/>
                  <a:ext cx="21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0" name="Line 888"/>
                <p:cNvSpPr>
                  <a:spLocks noChangeShapeType="1"/>
                </p:cNvSpPr>
                <p:nvPr/>
              </p:nvSpPr>
              <p:spPr bwMode="auto">
                <a:xfrm>
                  <a:off x="4503" y="3681"/>
                  <a:ext cx="22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1" name="Line 889"/>
                <p:cNvSpPr>
                  <a:spLocks noChangeShapeType="1"/>
                </p:cNvSpPr>
                <p:nvPr/>
              </p:nvSpPr>
              <p:spPr bwMode="auto">
                <a:xfrm>
                  <a:off x="4532" y="3686"/>
                  <a:ext cx="14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2" name="Line 890"/>
                <p:cNvSpPr>
                  <a:spLocks noChangeShapeType="1"/>
                </p:cNvSpPr>
                <p:nvPr/>
              </p:nvSpPr>
              <p:spPr bwMode="auto">
                <a:xfrm>
                  <a:off x="4557" y="3686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3" name="Line 891"/>
                <p:cNvSpPr>
                  <a:spLocks noChangeShapeType="1"/>
                </p:cNvSpPr>
                <p:nvPr/>
              </p:nvSpPr>
              <p:spPr bwMode="auto">
                <a:xfrm>
                  <a:off x="4582" y="3688"/>
                  <a:ext cx="18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4" name="Line 892"/>
                <p:cNvSpPr>
                  <a:spLocks noChangeShapeType="1"/>
                </p:cNvSpPr>
                <p:nvPr/>
              </p:nvSpPr>
              <p:spPr bwMode="auto">
                <a:xfrm>
                  <a:off x="4603" y="3688"/>
                  <a:ext cx="19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5" name="Line 893"/>
                <p:cNvSpPr>
                  <a:spLocks noChangeShapeType="1"/>
                </p:cNvSpPr>
                <p:nvPr/>
              </p:nvSpPr>
              <p:spPr bwMode="auto">
                <a:xfrm>
                  <a:off x="4631" y="3689"/>
                  <a:ext cx="1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6" name="Line 894"/>
                <p:cNvSpPr>
                  <a:spLocks noChangeShapeType="1"/>
                </p:cNvSpPr>
                <p:nvPr/>
              </p:nvSpPr>
              <p:spPr bwMode="auto">
                <a:xfrm>
                  <a:off x="4657" y="3689"/>
                  <a:ext cx="18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7" name="Line 895"/>
                <p:cNvSpPr>
                  <a:spLocks noChangeShapeType="1"/>
                </p:cNvSpPr>
                <p:nvPr/>
              </p:nvSpPr>
              <p:spPr bwMode="auto">
                <a:xfrm>
                  <a:off x="4685" y="3689"/>
                  <a:ext cx="10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8" name="Line 896"/>
                <p:cNvSpPr>
                  <a:spLocks noChangeShapeType="1"/>
                </p:cNvSpPr>
                <p:nvPr/>
              </p:nvSpPr>
              <p:spPr bwMode="auto">
                <a:xfrm>
                  <a:off x="4706" y="3689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29" name="Line 897"/>
                <p:cNvSpPr>
                  <a:spLocks noChangeShapeType="1"/>
                </p:cNvSpPr>
                <p:nvPr/>
              </p:nvSpPr>
              <p:spPr bwMode="auto">
                <a:xfrm>
                  <a:off x="4731" y="3689"/>
                  <a:ext cx="19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0" name="Line 898"/>
                <p:cNvSpPr>
                  <a:spLocks noChangeShapeType="1"/>
                </p:cNvSpPr>
                <p:nvPr/>
              </p:nvSpPr>
              <p:spPr bwMode="auto">
                <a:xfrm>
                  <a:off x="4757" y="3689"/>
                  <a:ext cx="17" cy="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1" name="Line 899"/>
                <p:cNvSpPr>
                  <a:spLocks noChangeShapeType="1"/>
                </p:cNvSpPr>
                <p:nvPr/>
              </p:nvSpPr>
              <p:spPr bwMode="auto">
                <a:xfrm>
                  <a:off x="4277" y="3621"/>
                  <a:ext cx="0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2" name="Freeform 900"/>
                <p:cNvSpPr>
                  <a:spLocks/>
                </p:cNvSpPr>
                <p:nvPr/>
              </p:nvSpPr>
              <p:spPr bwMode="auto">
                <a:xfrm>
                  <a:off x="4277" y="3642"/>
                  <a:ext cx="0" cy="8"/>
                </a:xfrm>
                <a:custGeom>
                  <a:avLst/>
                  <a:gdLst>
                    <a:gd name="T0" fmla="*/ 0 w 3"/>
                    <a:gd name="T1" fmla="*/ 0 h 13"/>
                    <a:gd name="T2" fmla="*/ 0 w 3"/>
                    <a:gd name="T3" fmla="*/ 8 h 13"/>
                    <a:gd name="T4" fmla="*/ 0 w 3"/>
                    <a:gd name="T5" fmla="*/ 8 h 1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" h="13">
                      <a:moveTo>
                        <a:pt x="3" y="0"/>
                      </a:moveTo>
                      <a:lnTo>
                        <a:pt x="3" y="13"/>
                      </a:lnTo>
                      <a:lnTo>
                        <a:pt x="0" y="13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3" name="Line 901"/>
                <p:cNvSpPr>
                  <a:spLocks noChangeShapeType="1"/>
                </p:cNvSpPr>
                <p:nvPr/>
              </p:nvSpPr>
              <p:spPr bwMode="auto">
                <a:xfrm flipH="1">
                  <a:off x="4252" y="3658"/>
                  <a:ext cx="18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4" name="Line 902"/>
                <p:cNvSpPr>
                  <a:spLocks noChangeShapeType="1"/>
                </p:cNvSpPr>
                <p:nvPr/>
              </p:nvSpPr>
              <p:spPr bwMode="auto">
                <a:xfrm flipH="1">
                  <a:off x="4226" y="3658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5" name="Line 903"/>
                <p:cNvSpPr>
                  <a:spLocks noChangeShapeType="1"/>
                </p:cNvSpPr>
                <p:nvPr/>
              </p:nvSpPr>
              <p:spPr bwMode="auto">
                <a:xfrm flipH="1" flipV="1">
                  <a:off x="4212" y="3642"/>
                  <a:ext cx="3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6" name="Line 904"/>
                <p:cNvSpPr>
                  <a:spLocks noChangeShapeType="1"/>
                </p:cNvSpPr>
                <p:nvPr/>
              </p:nvSpPr>
              <p:spPr bwMode="auto">
                <a:xfrm flipH="1" flipV="1">
                  <a:off x="4200" y="3621"/>
                  <a:ext cx="4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7" name="Line 905"/>
                <p:cNvSpPr>
                  <a:spLocks noChangeShapeType="1"/>
                </p:cNvSpPr>
                <p:nvPr/>
              </p:nvSpPr>
              <p:spPr bwMode="auto">
                <a:xfrm flipH="1" flipV="1">
                  <a:off x="4187" y="3597"/>
                  <a:ext cx="8" cy="17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8" name="Line 906"/>
                <p:cNvSpPr>
                  <a:spLocks noChangeShapeType="1"/>
                </p:cNvSpPr>
                <p:nvPr/>
              </p:nvSpPr>
              <p:spPr bwMode="auto">
                <a:xfrm flipH="1" flipV="1">
                  <a:off x="4173" y="3577"/>
                  <a:ext cx="10" cy="16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39" name="Freeform 907"/>
                <p:cNvSpPr>
                  <a:spLocks/>
                </p:cNvSpPr>
                <p:nvPr/>
              </p:nvSpPr>
              <p:spPr bwMode="auto">
                <a:xfrm>
                  <a:off x="4155" y="3560"/>
                  <a:ext cx="15" cy="7"/>
                </a:xfrm>
                <a:custGeom>
                  <a:avLst/>
                  <a:gdLst>
                    <a:gd name="T0" fmla="*/ 70 w 11"/>
                    <a:gd name="T1" fmla="*/ 1 h 11"/>
                    <a:gd name="T2" fmla="*/ 32 w 11"/>
                    <a:gd name="T3" fmla="*/ 0 h 11"/>
                    <a:gd name="T4" fmla="*/ 0 w 11"/>
                    <a:gd name="T5" fmla="*/ 0 h 11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1" h="11">
                      <a:moveTo>
                        <a:pt x="11" y="11"/>
                      </a:moveTo>
                      <a:lnTo>
                        <a:pt x="5" y="0"/>
                      </a:lnTo>
                      <a:lnTo>
                        <a:pt x="0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0" name="Line 908"/>
                <p:cNvSpPr>
                  <a:spLocks noChangeShapeType="1"/>
                </p:cNvSpPr>
                <p:nvPr/>
              </p:nvSpPr>
              <p:spPr bwMode="auto">
                <a:xfrm flipH="1">
                  <a:off x="4130" y="3560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1" name="Line 909"/>
                <p:cNvSpPr>
                  <a:spLocks noChangeShapeType="1"/>
                </p:cNvSpPr>
                <p:nvPr/>
              </p:nvSpPr>
              <p:spPr bwMode="auto">
                <a:xfrm flipH="1">
                  <a:off x="4106" y="3560"/>
                  <a:ext cx="18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2" name="Line 910"/>
                <p:cNvSpPr>
                  <a:spLocks noChangeShapeType="1"/>
                </p:cNvSpPr>
                <p:nvPr/>
              </p:nvSpPr>
              <p:spPr bwMode="auto">
                <a:xfrm flipH="1">
                  <a:off x="4081" y="3560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3" name="Line 911"/>
                <p:cNvSpPr>
                  <a:spLocks noChangeShapeType="1"/>
                </p:cNvSpPr>
                <p:nvPr/>
              </p:nvSpPr>
              <p:spPr bwMode="auto">
                <a:xfrm flipH="1">
                  <a:off x="4055" y="3560"/>
                  <a:ext cx="22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4" name="Line 912"/>
                <p:cNvSpPr>
                  <a:spLocks noChangeShapeType="1"/>
                </p:cNvSpPr>
                <p:nvPr/>
              </p:nvSpPr>
              <p:spPr bwMode="auto">
                <a:xfrm flipH="1">
                  <a:off x="4033" y="3560"/>
                  <a:ext cx="19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5" name="Line 913"/>
                <p:cNvSpPr>
                  <a:spLocks noChangeShapeType="1"/>
                </p:cNvSpPr>
                <p:nvPr/>
              </p:nvSpPr>
              <p:spPr bwMode="auto">
                <a:xfrm flipH="1">
                  <a:off x="4008" y="3560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6" name="Line 914"/>
                <p:cNvSpPr>
                  <a:spLocks noChangeShapeType="1"/>
                </p:cNvSpPr>
                <p:nvPr/>
              </p:nvSpPr>
              <p:spPr bwMode="auto">
                <a:xfrm flipH="1">
                  <a:off x="3984" y="3560"/>
                  <a:ext cx="19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7" name="Line 915"/>
                <p:cNvSpPr>
                  <a:spLocks noChangeShapeType="1"/>
                </p:cNvSpPr>
                <p:nvPr/>
              </p:nvSpPr>
              <p:spPr bwMode="auto">
                <a:xfrm flipH="1">
                  <a:off x="3959" y="3560"/>
                  <a:ext cx="1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8" name="Line 916"/>
                <p:cNvSpPr>
                  <a:spLocks noChangeShapeType="1"/>
                </p:cNvSpPr>
                <p:nvPr/>
              </p:nvSpPr>
              <p:spPr bwMode="auto">
                <a:xfrm flipH="1">
                  <a:off x="3934" y="3560"/>
                  <a:ext cx="17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49" name="Line 917"/>
                <p:cNvSpPr>
                  <a:spLocks noChangeShapeType="1"/>
                </p:cNvSpPr>
                <p:nvPr/>
              </p:nvSpPr>
              <p:spPr bwMode="auto">
                <a:xfrm flipH="1">
                  <a:off x="3906" y="3560"/>
                  <a:ext cx="21" cy="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0" name="Freeform 918"/>
                <p:cNvSpPr>
                  <a:spLocks/>
                </p:cNvSpPr>
                <p:nvPr/>
              </p:nvSpPr>
              <p:spPr bwMode="auto">
                <a:xfrm>
                  <a:off x="3885" y="3552"/>
                  <a:ext cx="21" cy="16"/>
                </a:xfrm>
                <a:custGeom>
                  <a:avLst/>
                  <a:gdLst>
                    <a:gd name="T0" fmla="*/ 28 w 15"/>
                    <a:gd name="T1" fmla="*/ 443 h 7"/>
                    <a:gd name="T2" fmla="*/ 20 w 15"/>
                    <a:gd name="T3" fmla="*/ 443 h 7"/>
                    <a:gd name="T4" fmla="*/ 0 w 15"/>
                    <a:gd name="T5" fmla="*/ 0 h 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5" h="7">
                      <a:moveTo>
                        <a:pt x="15" y="7"/>
                      </a:moveTo>
                      <a:lnTo>
                        <a:pt x="11" y="7"/>
                      </a:lnTo>
                      <a:lnTo>
                        <a:pt x="0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99FF33"/>
                    </a:gs>
                    <a:gs pos="100000">
                      <a:srgbClr val="99FF33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1" name="Line 919"/>
                <p:cNvSpPr>
                  <a:spLocks noChangeShapeType="1"/>
                </p:cNvSpPr>
                <p:nvPr/>
              </p:nvSpPr>
              <p:spPr bwMode="auto">
                <a:xfrm flipH="1" flipV="1">
                  <a:off x="3860" y="3541"/>
                  <a:ext cx="18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2" name="Line 920"/>
                <p:cNvSpPr>
                  <a:spLocks noChangeShapeType="1"/>
                </p:cNvSpPr>
                <p:nvPr/>
              </p:nvSpPr>
              <p:spPr bwMode="auto">
                <a:xfrm flipH="1" flipV="1">
                  <a:off x="3837" y="3528"/>
                  <a:ext cx="19" cy="5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3" name="Line 921"/>
                <p:cNvSpPr>
                  <a:spLocks noChangeShapeType="1"/>
                </p:cNvSpPr>
                <p:nvPr/>
              </p:nvSpPr>
              <p:spPr bwMode="auto">
                <a:xfrm flipH="1">
                  <a:off x="3821" y="3524"/>
                  <a:ext cx="10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4" name="Line 922"/>
                <p:cNvSpPr>
                  <a:spLocks noChangeShapeType="1"/>
                </p:cNvSpPr>
                <p:nvPr/>
              </p:nvSpPr>
              <p:spPr bwMode="auto">
                <a:xfrm flipH="1">
                  <a:off x="3806" y="3542"/>
                  <a:ext cx="7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5" name="Line 923"/>
                <p:cNvSpPr>
                  <a:spLocks noChangeShapeType="1"/>
                </p:cNvSpPr>
                <p:nvPr/>
              </p:nvSpPr>
              <p:spPr bwMode="auto">
                <a:xfrm flipH="1">
                  <a:off x="3788" y="3560"/>
                  <a:ext cx="11" cy="9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6" name="Line 924"/>
                <p:cNvSpPr>
                  <a:spLocks noChangeShapeType="1"/>
                </p:cNvSpPr>
                <p:nvPr/>
              </p:nvSpPr>
              <p:spPr bwMode="auto">
                <a:xfrm flipH="1">
                  <a:off x="3764" y="3577"/>
                  <a:ext cx="18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7" name="Line 925"/>
                <p:cNvSpPr>
                  <a:spLocks noChangeShapeType="1"/>
                </p:cNvSpPr>
                <p:nvPr/>
              </p:nvSpPr>
              <p:spPr bwMode="auto">
                <a:xfrm flipH="1">
                  <a:off x="3752" y="3593"/>
                  <a:ext cx="13" cy="8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8" name="Line 926"/>
                <p:cNvSpPr>
                  <a:spLocks noChangeShapeType="1"/>
                </p:cNvSpPr>
                <p:nvPr/>
              </p:nvSpPr>
              <p:spPr bwMode="auto">
                <a:xfrm>
                  <a:off x="4863" y="3354"/>
                  <a:ext cx="14" cy="11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59" name="Line 927"/>
                <p:cNvSpPr>
                  <a:spLocks noChangeShapeType="1"/>
                </p:cNvSpPr>
                <p:nvPr/>
              </p:nvSpPr>
              <p:spPr bwMode="auto">
                <a:xfrm>
                  <a:off x="4884" y="3366"/>
                  <a:ext cx="3" cy="14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0" name="Line 928"/>
                <p:cNvSpPr>
                  <a:spLocks noChangeShapeType="1"/>
                </p:cNvSpPr>
                <p:nvPr/>
              </p:nvSpPr>
              <p:spPr bwMode="auto">
                <a:xfrm>
                  <a:off x="4902" y="3389"/>
                  <a:ext cx="11" cy="13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  <p:sp>
              <p:nvSpPr>
                <p:cNvPr id="61" name="Line 929"/>
                <p:cNvSpPr>
                  <a:spLocks noChangeShapeType="1"/>
                </p:cNvSpPr>
                <p:nvPr/>
              </p:nvSpPr>
              <p:spPr bwMode="auto">
                <a:xfrm>
                  <a:off x="4919" y="3403"/>
                  <a:ext cx="11" cy="10"/>
                </a:xfrm>
                <a:prstGeom prst="line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lv-LV" sz="1350">
                    <a:solidFill>
                      <a:srgbClr val="000000"/>
                    </a:solidFill>
                    <a:latin typeface=""/>
                  </a:endParaRPr>
                </a:p>
              </p:txBody>
            </p:sp>
          </p:grpSp>
        </p:grpSp>
      </p:grpSp>
      <p:sp>
        <p:nvSpPr>
          <p:cNvPr id="22533" name="Text Box 2"/>
          <p:cNvSpPr txBox="1">
            <a:spLocks noChangeArrowheads="1"/>
          </p:cNvSpPr>
          <p:nvPr/>
        </p:nvSpPr>
        <p:spPr bwMode="auto">
          <a:xfrm>
            <a:off x="2382862" y="533400"/>
            <a:ext cx="660873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98" tIns="48850" rIns="97698" bIns="48850" anchor="ctr"/>
          <a:lstStyle>
            <a:lvl1pPr marL="381000" indent="-379413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49263"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1295400" algn="l"/>
                <a:tab pos="2209800" algn="l"/>
                <a:tab pos="3124200" algn="l"/>
                <a:tab pos="4038600" algn="l"/>
                <a:tab pos="4953000" algn="l"/>
                <a:tab pos="5867400" algn="l"/>
                <a:tab pos="6781800" algn="l"/>
                <a:tab pos="7696200" algn="l"/>
                <a:tab pos="8610600" algn="l"/>
                <a:tab pos="9525000" algn="l"/>
                <a:tab pos="10439400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SzPct val="100000"/>
            </a:pPr>
            <a:r>
              <a:rPr lang="pt-BR" altLang="lv-LV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Mēnešalgas pieauguma amatam noteikšanas mehānisms</a:t>
            </a:r>
            <a:endParaRPr lang="lv-LV" altLang="lv-LV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4" name="Номер слайда 538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53702D-62B7-4AF5-A2F4-6BDEA18A31F1}" type="slidenum">
              <a:rPr lang="en-US" altLang="lv-LV" sz="1200">
                <a:solidFill>
                  <a:srgbClr val="898989"/>
                </a:solidFill>
              </a:rPr>
              <a:pPr/>
              <a:t>6</a:t>
            </a:fld>
            <a:endParaRPr lang="en-US" altLang="lv-LV" sz="1200">
              <a:solidFill>
                <a:srgbClr val="89898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0008" y="1588630"/>
            <a:ext cx="851919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lv-LV" sz="2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Rīcības soļi: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Amati tiek novērtēti atbilstoši definētajiem funkcionālajiem kritērijiem.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Katram amatam noteikta mēnešalga un speciālā piemaksa atbilstoši VRS iekšējam regulējumam 2016.gadā.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Katrai algas grupai noteikts papildu pieaugums, augošā secībā atbilstoši piešķirtajam finansējumam un mēnešalgu grupu vidējām mēnešalgu vērtībām.</a:t>
            </a:r>
            <a:endParaRPr lang="lv-LV" sz="2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Katram amatam pieaugums tiek modificēts atkarībā no amata novērtējuma, atbilstoši mēnešalgas grupā noteiktajam pieaugumam.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Konkrētam amatam noteikta mēnešalga un piemērots izdienas solis.</a:t>
            </a:r>
          </a:p>
        </p:txBody>
      </p:sp>
    </p:spTree>
    <p:extLst>
      <p:ext uri="{BB962C8B-B14F-4D97-AF65-F5344CB8AC3E}">
        <p14:creationId xmlns:p14="http://schemas.microsoft.com/office/powerpoint/2010/main" val="249517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5297-630B-43A0-9F39-407E8F22EAFB}" type="slidenum">
              <a:rPr lang="lv-LV" altLang="lv-LV" smtClean="0">
                <a:solidFill>
                  <a:srgbClr val="000000"/>
                </a:solidFill>
              </a:rPr>
              <a:pPr/>
              <a:t>7</a:t>
            </a:fld>
            <a:endParaRPr lang="lv-LV" altLang="lv-LV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1899943"/>
            <a:ext cx="8566266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Kritēriju novērtējums: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 punkti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</a:t>
            </a: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Pieeja valsts noslēpumam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punkti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Korupcijas riski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punkti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Riski dzīvībai un veselībai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 punkti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Intensitāte</a:t>
            </a:r>
          </a:p>
          <a:p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Kopā </a:t>
            </a: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- 8 punkti no 20 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(80</a:t>
            </a: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% no pieauguma)</a:t>
            </a:r>
          </a:p>
          <a:p>
            <a:r>
              <a:rPr lang="lv-LV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________________________________________________________________________________________________________________________________</a:t>
            </a:r>
            <a:endParaRPr lang="lv-LV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Mēnešalga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(2016)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732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(izdienas intervāls 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722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757, izdiena 7 gadi)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Speciālā piemaksa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(2016)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78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(saņemta 7 mēnešus gadā), vidējā integrētā speciālā piemaksa – 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37 </a:t>
            </a:r>
            <a:r>
              <a:rPr lang="lv-LV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lv-LV" sz="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________________________________________________________________________________________________________________________________</a:t>
            </a:r>
          </a:p>
        </p:txBody>
      </p:sp>
      <p:sp>
        <p:nvSpPr>
          <p:cNvPr id="6" name="Rectangle 5"/>
          <p:cNvSpPr/>
          <p:nvPr/>
        </p:nvSpPr>
        <p:spPr>
          <a:xfrm>
            <a:off x="395536" y="4797152"/>
            <a:ext cx="8566266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000" b="1" dirty="0" smtClean="0"/>
              <a:t>    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Mēnešalgas aprēķins </a:t>
            </a: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2017.gadā:</a:t>
            </a:r>
          </a:p>
          <a:p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722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+ 37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(8/10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60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jeb 48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papildus pieaugums 4.algu grupai) =</a:t>
            </a:r>
          </a:p>
          <a:p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= 807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+ 15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(izdienas ietekme) = 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822 </a:t>
            </a:r>
            <a:r>
              <a:rPr lang="lv-LV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sz="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Bruto pieaugums:</a:t>
            </a:r>
          </a:p>
          <a:p>
            <a:r>
              <a:rPr lang="lv-LV" sz="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</a:t>
            </a:r>
            <a:r>
              <a:rPr lang="lv-LV" sz="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		45 </a:t>
            </a:r>
            <a:r>
              <a:rPr lang="lv-LV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(2017) </a:t>
            </a: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+ 80 </a:t>
            </a:r>
            <a:r>
              <a:rPr lang="lv-LV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(2016) = 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125 </a:t>
            </a:r>
            <a:r>
              <a:rPr lang="lv-LV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endParaRPr lang="lv-LV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01338" y="479559"/>
            <a:ext cx="77768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altLang="lv-LV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Robežapsardzības nodaļas inspektors</a:t>
            </a:r>
          </a:p>
          <a:p>
            <a:pPr algn="ctr"/>
            <a:r>
              <a:rPr lang="lv-LV" altLang="lv-LV" sz="2000" b="1" dirty="0" smtClean="0">
                <a:solidFill>
                  <a:srgbClr val="4068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lv-LV" altLang="lv-LV" sz="2000" dirty="0" smtClean="0">
                <a:solidFill>
                  <a:schemeClr val="accent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(virsniekvietnieks, 18.saime III līmenis, 4.algu grupa)</a:t>
            </a:r>
            <a:endParaRPr lang="lv-LV" sz="2000" dirty="0">
              <a:solidFill>
                <a:schemeClr val="accent1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031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5297-630B-43A0-9F39-407E8F22EAFB}" type="slidenum">
              <a:rPr lang="lv-LV" altLang="lv-LV" smtClean="0">
                <a:solidFill>
                  <a:srgbClr val="000000"/>
                </a:solidFill>
              </a:rPr>
              <a:pPr/>
              <a:t>8</a:t>
            </a:fld>
            <a:endParaRPr lang="lv-LV" altLang="lv-LV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1268" y="1881383"/>
            <a:ext cx="8352928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Kritēriju novērtējums: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punkts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</a:t>
            </a: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Pieeja valsts noslēpumam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 </a:t>
            </a: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punkti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Korupcijas riski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punkti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Riski dzīvībai un veselībai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 </a:t>
            </a: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punkti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Intensitāte</a:t>
            </a:r>
          </a:p>
          <a:p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Kopā </a:t>
            </a: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 </a:t>
            </a: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punkti no 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 (120% </a:t>
            </a: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pieauguma)</a:t>
            </a:r>
          </a:p>
          <a:p>
            <a:r>
              <a:rPr lang="lv-LV" sz="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lv-LV" sz="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Mēnešalga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(2016)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974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(izdienas intervāls 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950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994, izdiena 13 gadi)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Speciālā piemaksa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(2016)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92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(saņemta 6 mēnešus gadā), vidējā integrētā speciālā piemaksa – 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48 </a:t>
            </a:r>
            <a:r>
              <a:rPr lang="lv-LV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lv-LV" sz="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6" name="Rectangle 5"/>
          <p:cNvSpPr/>
          <p:nvPr/>
        </p:nvSpPr>
        <p:spPr>
          <a:xfrm>
            <a:off x="431268" y="4774983"/>
            <a:ext cx="8566266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000" b="1" dirty="0" smtClean="0"/>
              <a:t>    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Mēnešalgas aprēķins 2017.gadā</a:t>
            </a: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950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48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(12/10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120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jeb 144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papildus pieaugums 12.algu grupai) + 63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(MK robežas minimuma korekcija) </a:t>
            </a:r>
          </a:p>
          <a:p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= 1205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 </a:t>
            </a:r>
            <a:r>
              <a:rPr lang="lv-LV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izdienas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ietekme) = 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1225 </a:t>
            </a:r>
            <a:r>
              <a:rPr lang="lv-LV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endParaRPr lang="lv-LV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lv-LV" sz="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</a:t>
            </a:r>
            <a:endParaRPr lang="lv-LV" sz="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Bruto pieaugums:</a:t>
            </a:r>
          </a:p>
          <a:p>
            <a:r>
              <a:rPr lang="lv-LV" sz="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</a:t>
            </a:r>
            <a:r>
              <a:rPr lang="lv-LV" sz="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		205 </a:t>
            </a:r>
            <a:r>
              <a:rPr lang="lv-LV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(2017) </a:t>
            </a: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130 </a:t>
            </a:r>
            <a:r>
              <a:rPr lang="lv-LV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lv-LV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(2016) = </a:t>
            </a:r>
            <a:r>
              <a:rPr lang="lv-LV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335 </a:t>
            </a:r>
            <a:r>
              <a:rPr lang="lv-LV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euro</a:t>
            </a:r>
            <a:endParaRPr lang="lv-LV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2600" y="545366"/>
            <a:ext cx="77768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altLang="lv-LV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Robežapsardzības nodaļas priekšnieks</a:t>
            </a:r>
          </a:p>
          <a:p>
            <a:pPr algn="ctr"/>
            <a:r>
              <a:rPr lang="lv-LV" altLang="lv-LV" sz="2000" b="1" dirty="0" smtClean="0">
                <a:solidFill>
                  <a:srgbClr val="4068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lv-LV" altLang="lv-LV" sz="2000" dirty="0" smtClean="0">
                <a:solidFill>
                  <a:schemeClr val="accent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(pulkvežleitnants, 18.saime VIII līmenis, 12.algu grupa)</a:t>
            </a:r>
            <a:endParaRPr lang="lv-LV" sz="2000" dirty="0">
              <a:solidFill>
                <a:schemeClr val="accent1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547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30647D-3CA8-4382-A332-79DAD89E41A9}" type="slidenum">
              <a:rPr lang="en-US" altLang="lv-LV" smtClean="0"/>
              <a:pPr>
                <a:defRPr/>
              </a:pPr>
              <a:t>9</a:t>
            </a:fld>
            <a:endParaRPr lang="en-US" altLang="lv-LV"/>
          </a:p>
        </p:txBody>
      </p:sp>
      <p:sp>
        <p:nvSpPr>
          <p:cNvPr id="4" name="Rectangle 3"/>
          <p:cNvSpPr/>
          <p:nvPr/>
        </p:nvSpPr>
        <p:spPr>
          <a:xfrm>
            <a:off x="224588" y="2201366"/>
            <a:ext cx="8229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Izstrādāti un definēti 4 funkcionālie kritēriji un 1 individuālais</a:t>
            </a:r>
            <a:r>
              <a:rPr lang="lv-LV" sz="2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  <a:endParaRPr lang="lv-LV" sz="2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2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2. Vidējais </a:t>
            </a: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bruto pieaugums būs zemāks kā plānots Jaunās darba samaksas sistēmā, ņemot vērā plānoto un faktisko amatpersonu skaita atšķirību</a:t>
            </a:r>
            <a:r>
              <a:rPr lang="lv-LV" sz="2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  <a:endParaRPr lang="lv-LV" sz="2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3. </a:t>
            </a:r>
            <a:r>
              <a:rPr lang="lv-LV" sz="2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Vidējais </a:t>
            </a: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pieaugums ar 2016.gada 1.janvāri:</a:t>
            </a:r>
          </a:p>
          <a:p>
            <a:pPr marL="912813" lvl="1" indent="-457200" algn="just">
              <a:buFont typeface="Arial" panose="020B0604020202020204" pitchFamily="34" charset="0"/>
              <a:buChar char="•"/>
            </a:pP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Atlīdzībā  ~152 </a:t>
            </a:r>
            <a:r>
              <a:rPr lang="lv-LV" sz="24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euro</a:t>
            </a:r>
            <a:endParaRPr lang="lv-LV" sz="2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912813" lvl="1" indent="-457200" algn="just">
              <a:buFont typeface="Arial" panose="020B0604020202020204" pitchFamily="34" charset="0"/>
              <a:buChar char="•"/>
            </a:pP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Atalgojumā ~123 </a:t>
            </a:r>
            <a:r>
              <a:rPr lang="lv-LV" sz="2400" dirty="0" err="1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euro</a:t>
            </a:r>
            <a:endParaRPr lang="lv-LV" sz="2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4. Vidējais pieaugums ar 2017.gada 1.janvāri būs:</a:t>
            </a:r>
          </a:p>
          <a:p>
            <a:pPr marL="912813" lvl="1" indent="-457200" algn="just">
              <a:buFont typeface="Arial" panose="020B0604020202020204" pitchFamily="34" charset="0"/>
              <a:buChar char="•"/>
            </a:pP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Atlīdzībā līdz 135 </a:t>
            </a:r>
            <a:r>
              <a:rPr lang="lv-LV" sz="24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euro</a:t>
            </a: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;</a:t>
            </a:r>
          </a:p>
          <a:p>
            <a:pPr marL="912813" lvl="1" indent="-457200" algn="just">
              <a:buFont typeface="Arial" panose="020B0604020202020204" pitchFamily="34" charset="0"/>
              <a:buChar char="•"/>
            </a:pP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Atalgojumā līdz 109 </a:t>
            </a:r>
            <a:r>
              <a:rPr lang="lv-LV" sz="24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euro</a:t>
            </a:r>
            <a:r>
              <a:rPr lang="lv-LV" sz="2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7" name="Rectangle 6"/>
          <p:cNvSpPr/>
          <p:nvPr/>
        </p:nvSpPr>
        <p:spPr>
          <a:xfrm>
            <a:off x="4339388" y="609600"/>
            <a:ext cx="19852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2791"/>
            <a:r>
              <a:rPr lang="lv-LV" altLang="lv-LV" sz="24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Secinājumi</a:t>
            </a:r>
          </a:p>
        </p:txBody>
      </p:sp>
      <p:pic>
        <p:nvPicPr>
          <p:cNvPr id="8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132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17310</TotalTime>
  <Words>597</Words>
  <Application>Microsoft Office PowerPoint</Application>
  <PresentationFormat>On-screen Show (4:3)</PresentationFormat>
  <Paragraphs>107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tēmas nosaukums</dc:title>
  <dc:creator>Dagnija</dc:creator>
  <cp:lastModifiedBy>Prakse</cp:lastModifiedBy>
  <cp:revision>824</cp:revision>
  <cp:lastPrinted>2016-03-04T06:56:50Z</cp:lastPrinted>
  <dcterms:created xsi:type="dcterms:W3CDTF">2006-08-16T00:00:00Z</dcterms:created>
  <dcterms:modified xsi:type="dcterms:W3CDTF">2017-03-15T13:00:18Z</dcterms:modified>
</cp:coreProperties>
</file>